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Agrandir" charset="1" panose="00000500000000000000"/>
      <p:regular r:id="rId20"/>
    </p:embeddedFont>
    <p:embeddedFont>
      <p:font typeface="Horizon" charset="1" panose="02000500000000000000"/>
      <p:regular r:id="rId21"/>
    </p:embeddedFont>
    <p:embeddedFont>
      <p:font typeface="Agrandir Bold" charset="1" panose="00000800000000000000"/>
      <p:regular r:id="rId22"/>
    </p:embeddedFont>
    <p:embeddedFont>
      <p:font typeface="Arimo" charset="1" panose="020B0604020202020204"/>
      <p:regular r:id="rId23"/>
    </p:embeddedFont>
    <p:embeddedFont>
      <p:font typeface="Arimo Italics" charset="1" panose="020B0604020202090204"/>
      <p:regular r:id="rId24"/>
    </p:embeddedFont>
    <p:embeddedFont>
      <p:font typeface="Canva Sans" charset="1" panose="020B0503030501040103"/>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bUSZgByE.mp4>
</file>

<file path=ppt/media/image1.jpeg>
</file>

<file path=ppt/media/image10.png>
</file>

<file path=ppt/media/image11.svg>
</file>

<file path=ppt/media/image12.jpeg>
</file>

<file path=ppt/media/image13.jpeg>
</file>

<file path=ppt/media/image14.png>
</file>

<file path=ppt/media/image15.png>
</file>

<file path=ppt/media/image16.jpeg>
</file>

<file path=ppt/media/image17.jpeg>
</file>

<file path=ppt/media/image18.jpe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6.jpeg" Type="http://schemas.openxmlformats.org/officeDocument/2006/relationships/image"/><Relationship Id="rId11" Target="../media/image17.jpe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8.jpe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https://www.trivusi.web.id/2022/11/pengertian-algoritma-pencarian.html" TargetMode="External" Type="http://schemas.openxmlformats.org/officeDocument/2006/relationships/hyperlink"/><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13.jpeg" Type="http://schemas.openxmlformats.org/officeDocument/2006/relationships/image"/><Relationship Id="rId7" Target="../media/VAGbUSZgByE.mp4" Type="http://schemas.openxmlformats.org/officeDocument/2006/relationships/video"/><Relationship Id="rId8" Target="../media/VAGbUSZgByE.mp4" Type="http://schemas.microsoft.com/office/2007/relationships/media"/></Relationships>
</file>

<file path=ppt/slides/slide1.xml><?xml version="1.0" encoding="utf-8"?>
<p:sld xmlns:p="http://schemas.openxmlformats.org/presentationml/2006/main" xmlns:a="http://schemas.openxmlformats.org/drawingml/2006/main">
  <p:cSld>
    <p:bg>
      <p:bgPr>
        <a:solidFill>
          <a:srgbClr val="101010"/>
        </a:solidFill>
      </p:bgPr>
    </p:bg>
    <p:spTree>
      <p:nvGrpSpPr>
        <p:cNvPr id="1" name=""/>
        <p:cNvGrpSpPr/>
        <p:nvPr/>
      </p:nvGrpSpPr>
      <p:grpSpPr>
        <a:xfrm>
          <a:off x="0" y="0"/>
          <a:ext cx="0" cy="0"/>
          <a:chOff x="0" y="0"/>
          <a:chExt cx="0" cy="0"/>
        </a:xfrm>
      </p:grpSpPr>
      <p:sp>
        <p:nvSpPr>
          <p:cNvPr name="TextBox 2" id="2"/>
          <p:cNvSpPr txBox="true"/>
          <p:nvPr/>
        </p:nvSpPr>
        <p:spPr>
          <a:xfrm rot="0">
            <a:off x="13326257" y="952500"/>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grpSp>
        <p:nvGrpSpPr>
          <p:cNvPr name="Group 3" id="3"/>
          <p:cNvGrpSpPr/>
          <p:nvPr/>
        </p:nvGrpSpPr>
        <p:grpSpPr>
          <a:xfrm rot="0">
            <a:off x="1456231" y="2199754"/>
            <a:ext cx="15375539" cy="6829111"/>
            <a:chOff x="0" y="0"/>
            <a:chExt cx="20500718" cy="9105481"/>
          </a:xfrm>
        </p:grpSpPr>
        <p:sp>
          <p:nvSpPr>
            <p:cNvPr name="TextBox 4" id="4"/>
            <p:cNvSpPr txBox="true"/>
            <p:nvPr/>
          </p:nvSpPr>
          <p:spPr>
            <a:xfrm rot="0">
              <a:off x="0" y="-21853"/>
              <a:ext cx="20500718" cy="5578277"/>
            </a:xfrm>
            <a:prstGeom prst="rect">
              <a:avLst/>
            </a:prstGeom>
          </p:spPr>
          <p:txBody>
            <a:bodyPr anchor="t" rtlCol="false" tIns="0" lIns="0" bIns="0" rIns="0">
              <a:spAutoFit/>
            </a:bodyPr>
            <a:lstStyle/>
            <a:p>
              <a:pPr algn="ctr">
                <a:lnSpc>
                  <a:spcPts val="8030"/>
                </a:lnSpc>
              </a:pPr>
              <a:r>
                <a:rPr lang="en-US" b="true" sz="7300">
                  <a:solidFill>
                    <a:srgbClr val="FFFFFF"/>
                  </a:solidFill>
                  <a:latin typeface="Horizon"/>
                  <a:ea typeface="Horizon"/>
                  <a:cs typeface="Horizon"/>
                  <a:sym typeface="Horizon"/>
                </a:rPr>
                <a:t>KOMPARANSI KINERJA ALGORITMA DIJKSTRA DAN A*</a:t>
              </a:r>
            </a:p>
          </p:txBody>
        </p:sp>
        <p:sp>
          <p:nvSpPr>
            <p:cNvPr name="TextBox 5" id="5"/>
            <p:cNvSpPr txBox="true"/>
            <p:nvPr/>
          </p:nvSpPr>
          <p:spPr>
            <a:xfrm rot="0">
              <a:off x="0" y="6234705"/>
              <a:ext cx="20500718" cy="2874435"/>
            </a:xfrm>
            <a:prstGeom prst="rect">
              <a:avLst/>
            </a:prstGeom>
          </p:spPr>
          <p:txBody>
            <a:bodyPr anchor="t" rtlCol="false" tIns="0" lIns="0" bIns="0" rIns="0">
              <a:spAutoFit/>
            </a:bodyPr>
            <a:lstStyle/>
            <a:p>
              <a:pPr algn="ctr">
                <a:lnSpc>
                  <a:spcPts val="5599"/>
                </a:lnSpc>
              </a:pPr>
              <a:r>
                <a:rPr lang="en-US" sz="3999" b="true">
                  <a:solidFill>
                    <a:srgbClr val="FFFFFF"/>
                  </a:solidFill>
                  <a:latin typeface="Agrandir Bold"/>
                  <a:ea typeface="Agrandir Bold"/>
                  <a:cs typeface="Agrandir Bold"/>
                  <a:sym typeface="Agrandir Bold"/>
                </a:rPr>
                <a:t>DALAM MENENTUKAN JALUR KELUAR TERCEPAT (SHORTEST PATH PROBLEM) PADA KASUS LABIRIN SOLVER</a:t>
              </a:r>
            </a:p>
            <a:p>
              <a:pPr algn="ctr" marL="0" indent="0" lvl="0">
                <a:lnSpc>
                  <a:spcPts val="5599"/>
                </a:lnSpc>
                <a:spcBef>
                  <a:spcPct val="0"/>
                </a:spcBef>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grpSp>
        <p:nvGrpSpPr>
          <p:cNvPr name="Group 2" id="2"/>
          <p:cNvGrpSpPr/>
          <p:nvPr/>
        </p:nvGrpSpPr>
        <p:grpSpPr>
          <a:xfrm rot="0">
            <a:off x="1028700" y="2883782"/>
            <a:ext cx="7164661" cy="6800813"/>
            <a:chOff x="0" y="0"/>
            <a:chExt cx="2275056" cy="2159521"/>
          </a:xfrm>
        </p:grpSpPr>
        <p:sp>
          <p:nvSpPr>
            <p:cNvPr name="Freeform 3" id="3"/>
            <p:cNvSpPr/>
            <p:nvPr/>
          </p:nvSpPr>
          <p:spPr>
            <a:xfrm flipH="false" flipV="false" rot="0">
              <a:off x="57150" y="58420"/>
              <a:ext cx="2205206" cy="2088401"/>
            </a:xfrm>
            <a:custGeom>
              <a:avLst/>
              <a:gdLst/>
              <a:ahLst/>
              <a:cxnLst/>
              <a:rect r="r" b="b" t="t" l="l"/>
              <a:pathLst>
                <a:path h="2088401" w="2205206">
                  <a:moveTo>
                    <a:pt x="2120117" y="2057921"/>
                  </a:moveTo>
                  <a:lnTo>
                    <a:pt x="0" y="2057921"/>
                  </a:lnTo>
                  <a:cubicBezTo>
                    <a:pt x="5080" y="2075701"/>
                    <a:pt x="21590" y="2088401"/>
                    <a:pt x="40640" y="2088401"/>
                  </a:cubicBezTo>
                  <a:lnTo>
                    <a:pt x="2162027" y="2088401"/>
                  </a:lnTo>
                  <a:cubicBezTo>
                    <a:pt x="2186156" y="2088401"/>
                    <a:pt x="2205206" y="2069351"/>
                    <a:pt x="2205206" y="2045221"/>
                  </a:cubicBezTo>
                  <a:lnTo>
                    <a:pt x="2205206" y="40640"/>
                  </a:lnTo>
                  <a:cubicBezTo>
                    <a:pt x="2205206" y="21590"/>
                    <a:pt x="2192506" y="6350"/>
                    <a:pt x="2175996" y="0"/>
                  </a:cubicBezTo>
                  <a:lnTo>
                    <a:pt x="2175996" y="2002041"/>
                  </a:lnTo>
                  <a:cubicBezTo>
                    <a:pt x="2175996" y="2032521"/>
                    <a:pt x="2150596" y="2057921"/>
                    <a:pt x="2120117" y="2057921"/>
                  </a:cubicBezTo>
                  <a:close/>
                </a:path>
              </a:pathLst>
            </a:custGeom>
            <a:solidFill>
              <a:srgbClr val="57FFFF"/>
            </a:solidFill>
          </p:spPr>
        </p:sp>
        <p:sp>
          <p:nvSpPr>
            <p:cNvPr name="Freeform 4" id="4"/>
            <p:cNvSpPr/>
            <p:nvPr/>
          </p:nvSpPr>
          <p:spPr>
            <a:xfrm flipH="false" flipV="false" rot="0">
              <a:off x="12700" y="12700"/>
              <a:ext cx="2207746" cy="2090941"/>
            </a:xfrm>
            <a:custGeom>
              <a:avLst/>
              <a:gdLst/>
              <a:ahLst/>
              <a:cxnLst/>
              <a:rect r="r" b="b" t="t" l="l"/>
              <a:pathLst>
                <a:path h="2090941" w="2207746">
                  <a:moveTo>
                    <a:pt x="43180" y="2090941"/>
                  </a:moveTo>
                  <a:lnTo>
                    <a:pt x="2164567" y="2090941"/>
                  </a:lnTo>
                  <a:cubicBezTo>
                    <a:pt x="2188696" y="2090941"/>
                    <a:pt x="2207746" y="2071891"/>
                    <a:pt x="2207746" y="2047761"/>
                  </a:cubicBezTo>
                  <a:lnTo>
                    <a:pt x="2207746" y="43180"/>
                  </a:lnTo>
                  <a:cubicBezTo>
                    <a:pt x="2207746" y="19050"/>
                    <a:pt x="2188696" y="0"/>
                    <a:pt x="2164567" y="0"/>
                  </a:cubicBezTo>
                  <a:lnTo>
                    <a:pt x="43180" y="0"/>
                  </a:lnTo>
                  <a:cubicBezTo>
                    <a:pt x="19050" y="0"/>
                    <a:pt x="0" y="19050"/>
                    <a:pt x="0" y="43180"/>
                  </a:cubicBezTo>
                  <a:lnTo>
                    <a:pt x="0" y="2047761"/>
                  </a:lnTo>
                  <a:cubicBezTo>
                    <a:pt x="0" y="2071891"/>
                    <a:pt x="19050" y="2090941"/>
                    <a:pt x="43180" y="2090941"/>
                  </a:cubicBezTo>
                  <a:close/>
                </a:path>
              </a:pathLst>
            </a:custGeom>
            <a:solidFill>
              <a:srgbClr val="FFFFFF"/>
            </a:solidFill>
          </p:spPr>
        </p:sp>
        <p:sp>
          <p:nvSpPr>
            <p:cNvPr name="Freeform 5" id="5"/>
            <p:cNvSpPr/>
            <p:nvPr/>
          </p:nvSpPr>
          <p:spPr>
            <a:xfrm flipH="false" flipV="false" rot="0">
              <a:off x="0" y="0"/>
              <a:ext cx="2275056" cy="2159521"/>
            </a:xfrm>
            <a:custGeom>
              <a:avLst/>
              <a:gdLst/>
              <a:ahLst/>
              <a:cxnLst/>
              <a:rect r="r" b="b" t="t" l="l"/>
              <a:pathLst>
                <a:path h="2159521" w="2275056">
                  <a:moveTo>
                    <a:pt x="2231876" y="44450"/>
                  </a:moveTo>
                  <a:cubicBezTo>
                    <a:pt x="2226796" y="19050"/>
                    <a:pt x="2203936" y="0"/>
                    <a:pt x="2177266" y="0"/>
                  </a:cubicBezTo>
                  <a:lnTo>
                    <a:pt x="55880" y="0"/>
                  </a:lnTo>
                  <a:cubicBezTo>
                    <a:pt x="25400" y="0"/>
                    <a:pt x="0" y="25400"/>
                    <a:pt x="0" y="55880"/>
                  </a:cubicBezTo>
                  <a:lnTo>
                    <a:pt x="0" y="2060461"/>
                  </a:lnTo>
                  <a:cubicBezTo>
                    <a:pt x="0" y="2087131"/>
                    <a:pt x="17780" y="2108721"/>
                    <a:pt x="43180" y="2115071"/>
                  </a:cubicBezTo>
                  <a:cubicBezTo>
                    <a:pt x="48260" y="2140471"/>
                    <a:pt x="71120" y="2159521"/>
                    <a:pt x="97790" y="2159521"/>
                  </a:cubicBezTo>
                  <a:lnTo>
                    <a:pt x="2219177" y="2159521"/>
                  </a:lnTo>
                  <a:cubicBezTo>
                    <a:pt x="2249656" y="2159521"/>
                    <a:pt x="2275056" y="2134121"/>
                    <a:pt x="2275056" y="2103641"/>
                  </a:cubicBezTo>
                  <a:lnTo>
                    <a:pt x="2275056" y="99060"/>
                  </a:lnTo>
                  <a:cubicBezTo>
                    <a:pt x="2275056" y="72390"/>
                    <a:pt x="2257276" y="50800"/>
                    <a:pt x="2231876" y="44450"/>
                  </a:cubicBezTo>
                  <a:close/>
                  <a:moveTo>
                    <a:pt x="12700" y="2060461"/>
                  </a:moveTo>
                  <a:lnTo>
                    <a:pt x="12700" y="55880"/>
                  </a:lnTo>
                  <a:cubicBezTo>
                    <a:pt x="12700" y="31750"/>
                    <a:pt x="31750" y="12700"/>
                    <a:pt x="55880" y="12700"/>
                  </a:cubicBezTo>
                  <a:lnTo>
                    <a:pt x="2177267" y="12700"/>
                  </a:lnTo>
                  <a:cubicBezTo>
                    <a:pt x="2201396" y="12700"/>
                    <a:pt x="2220446" y="31750"/>
                    <a:pt x="2220446" y="55880"/>
                  </a:cubicBezTo>
                  <a:lnTo>
                    <a:pt x="2220446" y="2060461"/>
                  </a:lnTo>
                  <a:cubicBezTo>
                    <a:pt x="2220446" y="2084591"/>
                    <a:pt x="2201396" y="2103641"/>
                    <a:pt x="2177267" y="2103641"/>
                  </a:cubicBezTo>
                  <a:lnTo>
                    <a:pt x="55880" y="2103641"/>
                  </a:lnTo>
                  <a:cubicBezTo>
                    <a:pt x="31750" y="2103641"/>
                    <a:pt x="12700" y="2084591"/>
                    <a:pt x="12700" y="2060461"/>
                  </a:cubicBezTo>
                  <a:close/>
                  <a:moveTo>
                    <a:pt x="2262356" y="2103641"/>
                  </a:moveTo>
                  <a:cubicBezTo>
                    <a:pt x="2262356" y="2127771"/>
                    <a:pt x="2243306" y="2146821"/>
                    <a:pt x="2219177" y="2146821"/>
                  </a:cubicBezTo>
                  <a:lnTo>
                    <a:pt x="97790" y="2146821"/>
                  </a:lnTo>
                  <a:cubicBezTo>
                    <a:pt x="78740" y="2146821"/>
                    <a:pt x="62230" y="2134121"/>
                    <a:pt x="57150" y="2116341"/>
                  </a:cubicBezTo>
                  <a:lnTo>
                    <a:pt x="2177267" y="2116341"/>
                  </a:lnTo>
                  <a:cubicBezTo>
                    <a:pt x="2207746" y="2116341"/>
                    <a:pt x="2233146" y="2090941"/>
                    <a:pt x="2233146" y="2060461"/>
                  </a:cubicBezTo>
                  <a:lnTo>
                    <a:pt x="2233146" y="58420"/>
                  </a:lnTo>
                  <a:cubicBezTo>
                    <a:pt x="2249656" y="64770"/>
                    <a:pt x="2262356" y="80010"/>
                    <a:pt x="2262356" y="99060"/>
                  </a:cubicBezTo>
                  <a:lnTo>
                    <a:pt x="2262356" y="2103641"/>
                  </a:lnTo>
                  <a:close/>
                </a:path>
              </a:pathLst>
            </a:custGeom>
            <a:solidFill>
              <a:srgbClr val="57FFFF"/>
            </a:solidFill>
          </p:spPr>
        </p:sp>
      </p:grpSp>
      <p:grpSp>
        <p:nvGrpSpPr>
          <p:cNvPr name="Group 6" id="6"/>
          <p:cNvGrpSpPr/>
          <p:nvPr/>
        </p:nvGrpSpPr>
        <p:grpSpPr>
          <a:xfrm rot="0">
            <a:off x="9909308" y="2883782"/>
            <a:ext cx="7164661" cy="6800813"/>
            <a:chOff x="0" y="0"/>
            <a:chExt cx="2275056" cy="2159521"/>
          </a:xfrm>
        </p:grpSpPr>
        <p:sp>
          <p:nvSpPr>
            <p:cNvPr name="Freeform 7" id="7"/>
            <p:cNvSpPr/>
            <p:nvPr/>
          </p:nvSpPr>
          <p:spPr>
            <a:xfrm flipH="false" flipV="false" rot="0">
              <a:off x="57150" y="58420"/>
              <a:ext cx="2205206" cy="2088401"/>
            </a:xfrm>
            <a:custGeom>
              <a:avLst/>
              <a:gdLst/>
              <a:ahLst/>
              <a:cxnLst/>
              <a:rect r="r" b="b" t="t" l="l"/>
              <a:pathLst>
                <a:path h="2088401" w="2205206">
                  <a:moveTo>
                    <a:pt x="2120117" y="2057921"/>
                  </a:moveTo>
                  <a:lnTo>
                    <a:pt x="0" y="2057921"/>
                  </a:lnTo>
                  <a:cubicBezTo>
                    <a:pt x="5080" y="2075701"/>
                    <a:pt x="21590" y="2088401"/>
                    <a:pt x="40640" y="2088401"/>
                  </a:cubicBezTo>
                  <a:lnTo>
                    <a:pt x="2162027" y="2088401"/>
                  </a:lnTo>
                  <a:cubicBezTo>
                    <a:pt x="2186156" y="2088401"/>
                    <a:pt x="2205206" y="2069351"/>
                    <a:pt x="2205206" y="2045221"/>
                  </a:cubicBezTo>
                  <a:lnTo>
                    <a:pt x="2205206" y="40640"/>
                  </a:lnTo>
                  <a:cubicBezTo>
                    <a:pt x="2205206" y="21590"/>
                    <a:pt x="2192506" y="6350"/>
                    <a:pt x="2175996" y="0"/>
                  </a:cubicBezTo>
                  <a:lnTo>
                    <a:pt x="2175996" y="2002041"/>
                  </a:lnTo>
                  <a:cubicBezTo>
                    <a:pt x="2175996" y="2032521"/>
                    <a:pt x="2150596" y="2057921"/>
                    <a:pt x="2120117" y="2057921"/>
                  </a:cubicBezTo>
                  <a:close/>
                </a:path>
              </a:pathLst>
            </a:custGeom>
            <a:solidFill>
              <a:srgbClr val="FF19CF"/>
            </a:solidFill>
          </p:spPr>
        </p:sp>
        <p:sp>
          <p:nvSpPr>
            <p:cNvPr name="Freeform 8" id="8"/>
            <p:cNvSpPr/>
            <p:nvPr/>
          </p:nvSpPr>
          <p:spPr>
            <a:xfrm flipH="false" flipV="false" rot="0">
              <a:off x="12700" y="12700"/>
              <a:ext cx="2207746" cy="2090941"/>
            </a:xfrm>
            <a:custGeom>
              <a:avLst/>
              <a:gdLst/>
              <a:ahLst/>
              <a:cxnLst/>
              <a:rect r="r" b="b" t="t" l="l"/>
              <a:pathLst>
                <a:path h="2090941" w="2207746">
                  <a:moveTo>
                    <a:pt x="43180" y="2090941"/>
                  </a:moveTo>
                  <a:lnTo>
                    <a:pt x="2164567" y="2090941"/>
                  </a:lnTo>
                  <a:cubicBezTo>
                    <a:pt x="2188696" y="2090941"/>
                    <a:pt x="2207746" y="2071891"/>
                    <a:pt x="2207746" y="2047761"/>
                  </a:cubicBezTo>
                  <a:lnTo>
                    <a:pt x="2207746" y="43180"/>
                  </a:lnTo>
                  <a:cubicBezTo>
                    <a:pt x="2207746" y="19050"/>
                    <a:pt x="2188696" y="0"/>
                    <a:pt x="2164567" y="0"/>
                  </a:cubicBezTo>
                  <a:lnTo>
                    <a:pt x="43180" y="0"/>
                  </a:lnTo>
                  <a:cubicBezTo>
                    <a:pt x="19050" y="0"/>
                    <a:pt x="0" y="19050"/>
                    <a:pt x="0" y="43180"/>
                  </a:cubicBezTo>
                  <a:lnTo>
                    <a:pt x="0" y="2047761"/>
                  </a:lnTo>
                  <a:cubicBezTo>
                    <a:pt x="0" y="2071891"/>
                    <a:pt x="19050" y="2090941"/>
                    <a:pt x="43180" y="2090941"/>
                  </a:cubicBezTo>
                  <a:close/>
                </a:path>
              </a:pathLst>
            </a:custGeom>
            <a:solidFill>
              <a:srgbClr val="FFFFFF"/>
            </a:solidFill>
          </p:spPr>
        </p:sp>
        <p:sp>
          <p:nvSpPr>
            <p:cNvPr name="Freeform 9" id="9"/>
            <p:cNvSpPr/>
            <p:nvPr/>
          </p:nvSpPr>
          <p:spPr>
            <a:xfrm flipH="false" flipV="false" rot="0">
              <a:off x="0" y="0"/>
              <a:ext cx="2275056" cy="2159521"/>
            </a:xfrm>
            <a:custGeom>
              <a:avLst/>
              <a:gdLst/>
              <a:ahLst/>
              <a:cxnLst/>
              <a:rect r="r" b="b" t="t" l="l"/>
              <a:pathLst>
                <a:path h="2159521" w="2275056">
                  <a:moveTo>
                    <a:pt x="2231876" y="44450"/>
                  </a:moveTo>
                  <a:cubicBezTo>
                    <a:pt x="2226796" y="19050"/>
                    <a:pt x="2203936" y="0"/>
                    <a:pt x="2177266" y="0"/>
                  </a:cubicBezTo>
                  <a:lnTo>
                    <a:pt x="55880" y="0"/>
                  </a:lnTo>
                  <a:cubicBezTo>
                    <a:pt x="25400" y="0"/>
                    <a:pt x="0" y="25400"/>
                    <a:pt x="0" y="55880"/>
                  </a:cubicBezTo>
                  <a:lnTo>
                    <a:pt x="0" y="2060461"/>
                  </a:lnTo>
                  <a:cubicBezTo>
                    <a:pt x="0" y="2087131"/>
                    <a:pt x="17780" y="2108721"/>
                    <a:pt x="43180" y="2115071"/>
                  </a:cubicBezTo>
                  <a:cubicBezTo>
                    <a:pt x="48260" y="2140471"/>
                    <a:pt x="71120" y="2159521"/>
                    <a:pt x="97790" y="2159521"/>
                  </a:cubicBezTo>
                  <a:lnTo>
                    <a:pt x="2219177" y="2159521"/>
                  </a:lnTo>
                  <a:cubicBezTo>
                    <a:pt x="2249656" y="2159521"/>
                    <a:pt x="2275056" y="2134121"/>
                    <a:pt x="2275056" y="2103641"/>
                  </a:cubicBezTo>
                  <a:lnTo>
                    <a:pt x="2275056" y="99060"/>
                  </a:lnTo>
                  <a:cubicBezTo>
                    <a:pt x="2275056" y="72390"/>
                    <a:pt x="2257276" y="50800"/>
                    <a:pt x="2231876" y="44450"/>
                  </a:cubicBezTo>
                  <a:close/>
                  <a:moveTo>
                    <a:pt x="12700" y="2060461"/>
                  </a:moveTo>
                  <a:lnTo>
                    <a:pt x="12700" y="55880"/>
                  </a:lnTo>
                  <a:cubicBezTo>
                    <a:pt x="12700" y="31750"/>
                    <a:pt x="31750" y="12700"/>
                    <a:pt x="55880" y="12700"/>
                  </a:cubicBezTo>
                  <a:lnTo>
                    <a:pt x="2177267" y="12700"/>
                  </a:lnTo>
                  <a:cubicBezTo>
                    <a:pt x="2201396" y="12700"/>
                    <a:pt x="2220446" y="31750"/>
                    <a:pt x="2220446" y="55880"/>
                  </a:cubicBezTo>
                  <a:lnTo>
                    <a:pt x="2220446" y="2060461"/>
                  </a:lnTo>
                  <a:cubicBezTo>
                    <a:pt x="2220446" y="2084591"/>
                    <a:pt x="2201396" y="2103641"/>
                    <a:pt x="2177267" y="2103641"/>
                  </a:cubicBezTo>
                  <a:lnTo>
                    <a:pt x="55880" y="2103641"/>
                  </a:lnTo>
                  <a:cubicBezTo>
                    <a:pt x="31750" y="2103641"/>
                    <a:pt x="12700" y="2084591"/>
                    <a:pt x="12700" y="2060461"/>
                  </a:cubicBezTo>
                  <a:close/>
                  <a:moveTo>
                    <a:pt x="2262356" y="2103641"/>
                  </a:moveTo>
                  <a:cubicBezTo>
                    <a:pt x="2262356" y="2127771"/>
                    <a:pt x="2243306" y="2146821"/>
                    <a:pt x="2219177" y="2146821"/>
                  </a:cubicBezTo>
                  <a:lnTo>
                    <a:pt x="97790" y="2146821"/>
                  </a:lnTo>
                  <a:cubicBezTo>
                    <a:pt x="78740" y="2146821"/>
                    <a:pt x="62230" y="2134121"/>
                    <a:pt x="57150" y="2116341"/>
                  </a:cubicBezTo>
                  <a:lnTo>
                    <a:pt x="2177267" y="2116341"/>
                  </a:lnTo>
                  <a:cubicBezTo>
                    <a:pt x="2207746" y="2116341"/>
                    <a:pt x="2233146" y="2090941"/>
                    <a:pt x="2233146" y="2060461"/>
                  </a:cubicBezTo>
                  <a:lnTo>
                    <a:pt x="2233146" y="58420"/>
                  </a:lnTo>
                  <a:cubicBezTo>
                    <a:pt x="2249656" y="64770"/>
                    <a:pt x="2262356" y="80010"/>
                    <a:pt x="2262356" y="99060"/>
                  </a:cubicBezTo>
                  <a:lnTo>
                    <a:pt x="2262356" y="2103641"/>
                  </a:lnTo>
                  <a:close/>
                </a:path>
              </a:pathLst>
            </a:custGeom>
            <a:solidFill>
              <a:srgbClr val="FF19CF"/>
            </a:solidFill>
          </p:spPr>
        </p:sp>
      </p:grpSp>
      <p:sp>
        <p:nvSpPr>
          <p:cNvPr name="Freeform 10" id="10"/>
          <p:cNvSpPr/>
          <p:nvPr/>
        </p:nvSpPr>
        <p:spPr>
          <a:xfrm flipH="false" flipV="false" rot="0">
            <a:off x="10139837" y="3093332"/>
            <a:ext cx="6372841" cy="6379760"/>
          </a:xfrm>
          <a:custGeom>
            <a:avLst/>
            <a:gdLst/>
            <a:ahLst/>
            <a:cxnLst/>
            <a:rect r="r" b="b" t="t" l="l"/>
            <a:pathLst>
              <a:path h="6379760" w="6372841">
                <a:moveTo>
                  <a:pt x="0" y="0"/>
                </a:moveTo>
                <a:lnTo>
                  <a:pt x="6372840" y="0"/>
                </a:lnTo>
                <a:lnTo>
                  <a:pt x="6372840" y="6379760"/>
                </a:lnTo>
                <a:lnTo>
                  <a:pt x="0" y="6379760"/>
                </a:lnTo>
                <a:lnTo>
                  <a:pt x="0" y="0"/>
                </a:lnTo>
                <a:close/>
              </a:path>
            </a:pathLst>
          </a:custGeom>
          <a:blipFill>
            <a:blip r:embed="rId2"/>
            <a:stretch>
              <a:fillRect l="0" t="0" r="0" b="0"/>
            </a:stretch>
          </a:blipFill>
        </p:spPr>
      </p:sp>
      <p:sp>
        <p:nvSpPr>
          <p:cNvPr name="Freeform 11" id="11"/>
          <p:cNvSpPr/>
          <p:nvPr/>
        </p:nvSpPr>
        <p:spPr>
          <a:xfrm flipH="false" flipV="false" rot="0">
            <a:off x="1266729" y="3093332"/>
            <a:ext cx="6248921" cy="6379760"/>
          </a:xfrm>
          <a:custGeom>
            <a:avLst/>
            <a:gdLst/>
            <a:ahLst/>
            <a:cxnLst/>
            <a:rect r="r" b="b" t="t" l="l"/>
            <a:pathLst>
              <a:path h="6379760" w="6248921">
                <a:moveTo>
                  <a:pt x="0" y="0"/>
                </a:moveTo>
                <a:lnTo>
                  <a:pt x="6248921" y="0"/>
                </a:lnTo>
                <a:lnTo>
                  <a:pt x="6248921" y="6379760"/>
                </a:lnTo>
                <a:lnTo>
                  <a:pt x="0" y="6379760"/>
                </a:lnTo>
                <a:lnTo>
                  <a:pt x="0" y="0"/>
                </a:lnTo>
                <a:close/>
              </a:path>
            </a:pathLst>
          </a:custGeom>
          <a:blipFill>
            <a:blip r:embed="rId3"/>
            <a:stretch>
              <a:fillRect l="0" t="0" r="-665" b="0"/>
            </a:stretch>
          </a:blipFill>
        </p:spPr>
      </p:sp>
      <p:sp>
        <p:nvSpPr>
          <p:cNvPr name="TextBox 12" id="12"/>
          <p:cNvSpPr txBox="true"/>
          <p:nvPr/>
        </p:nvSpPr>
        <p:spPr>
          <a:xfrm rot="0">
            <a:off x="1028700" y="2295655"/>
            <a:ext cx="10017290" cy="461269"/>
          </a:xfrm>
          <a:prstGeom prst="rect">
            <a:avLst/>
          </a:prstGeom>
        </p:spPr>
        <p:txBody>
          <a:bodyPr anchor="t" rtlCol="false" tIns="0" lIns="0" bIns="0" rIns="0">
            <a:spAutoFit/>
          </a:bodyPr>
          <a:lstStyle/>
          <a:p>
            <a:pPr algn="l" marL="0" indent="0" lvl="0">
              <a:lnSpc>
                <a:spcPts val="3675"/>
              </a:lnSpc>
              <a:spcBef>
                <a:spcPct val="0"/>
              </a:spcBef>
            </a:pPr>
            <a:r>
              <a:rPr lang="en-US" sz="2450" spc="122">
                <a:solidFill>
                  <a:srgbClr val="FFFD47"/>
                </a:solidFill>
                <a:latin typeface="Horizon"/>
                <a:ea typeface="Horizon"/>
                <a:cs typeface="Horizon"/>
                <a:sym typeface="Horizon"/>
              </a:rPr>
              <a:t>ALGORITMA DIJKSTRA</a:t>
            </a:r>
          </a:p>
        </p:txBody>
      </p:sp>
      <p:sp>
        <p:nvSpPr>
          <p:cNvPr name="TextBox 13" id="13"/>
          <p:cNvSpPr txBox="true"/>
          <p:nvPr/>
        </p:nvSpPr>
        <p:spPr>
          <a:xfrm rot="0">
            <a:off x="409630" y="792206"/>
            <a:ext cx="16103047" cy="808990"/>
          </a:xfrm>
          <a:prstGeom prst="rect">
            <a:avLst/>
          </a:prstGeom>
        </p:spPr>
        <p:txBody>
          <a:bodyPr anchor="t" rtlCol="false" tIns="0" lIns="0" bIns="0" rIns="0">
            <a:spAutoFit/>
          </a:bodyPr>
          <a:lstStyle/>
          <a:p>
            <a:pPr algn="l">
              <a:lnSpc>
                <a:spcPts val="5720"/>
              </a:lnSpc>
            </a:pPr>
            <a:r>
              <a:rPr lang="en-US" b="true" sz="5200">
                <a:solidFill>
                  <a:srgbClr val="FFFFFF"/>
                </a:solidFill>
                <a:latin typeface="Horizon"/>
                <a:ea typeface="Horizon"/>
                <a:cs typeface="Horizon"/>
                <a:sym typeface="Horizon"/>
              </a:rPr>
              <a:t>HASIL EKSEKUSI ALGORITMA</a:t>
            </a:r>
          </a:p>
        </p:txBody>
      </p:sp>
      <p:sp>
        <p:nvSpPr>
          <p:cNvPr name="TextBox 14" id="14"/>
          <p:cNvSpPr txBox="true"/>
          <p:nvPr/>
        </p:nvSpPr>
        <p:spPr>
          <a:xfrm rot="0">
            <a:off x="9909308" y="2295655"/>
            <a:ext cx="10017290" cy="461269"/>
          </a:xfrm>
          <a:prstGeom prst="rect">
            <a:avLst/>
          </a:prstGeom>
        </p:spPr>
        <p:txBody>
          <a:bodyPr anchor="t" rtlCol="false" tIns="0" lIns="0" bIns="0" rIns="0">
            <a:spAutoFit/>
          </a:bodyPr>
          <a:lstStyle/>
          <a:p>
            <a:pPr algn="l" marL="0" indent="0" lvl="0">
              <a:lnSpc>
                <a:spcPts val="3675"/>
              </a:lnSpc>
              <a:spcBef>
                <a:spcPct val="0"/>
              </a:spcBef>
            </a:pPr>
            <a:r>
              <a:rPr lang="en-US" sz="2450" spc="122">
                <a:solidFill>
                  <a:srgbClr val="FFFD47"/>
                </a:solidFill>
                <a:latin typeface="Horizon"/>
                <a:ea typeface="Horizon"/>
                <a:cs typeface="Horizon"/>
                <a:sym typeface="Horizon"/>
              </a:rPr>
              <a:t>ALGORITMA A* (A STAR)</a:t>
            </a:r>
          </a:p>
        </p:txBody>
      </p:sp>
      <p:sp>
        <p:nvSpPr>
          <p:cNvPr name="TextBox 15" id="15"/>
          <p:cNvSpPr txBox="true"/>
          <p:nvPr/>
        </p:nvSpPr>
        <p:spPr>
          <a:xfrm rot="0">
            <a:off x="13491639" y="373106"/>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grpSp>
        <p:nvGrpSpPr>
          <p:cNvPr name="Group 2" id="2"/>
          <p:cNvGrpSpPr/>
          <p:nvPr/>
        </p:nvGrpSpPr>
        <p:grpSpPr>
          <a:xfrm rot="0">
            <a:off x="11742107" y="1485484"/>
            <a:ext cx="5796659" cy="1183359"/>
            <a:chOff x="0" y="0"/>
            <a:chExt cx="7728879" cy="1577811"/>
          </a:xfrm>
        </p:grpSpPr>
        <p:sp>
          <p:nvSpPr>
            <p:cNvPr name="Freeform 3" id="3"/>
            <p:cNvSpPr/>
            <p:nvPr/>
          </p:nvSpPr>
          <p:spPr>
            <a:xfrm flipH="false" flipV="false" rot="0">
              <a:off x="2050301" y="83"/>
              <a:ext cx="1577977" cy="1577646"/>
            </a:xfrm>
            <a:custGeom>
              <a:avLst/>
              <a:gdLst/>
              <a:ahLst/>
              <a:cxnLst/>
              <a:rect r="r" b="b" t="t" l="l"/>
              <a:pathLst>
                <a:path h="1577646" w="1577977">
                  <a:moveTo>
                    <a:pt x="0" y="0"/>
                  </a:moveTo>
                  <a:lnTo>
                    <a:pt x="1577977" y="0"/>
                  </a:lnTo>
                  <a:lnTo>
                    <a:pt x="1577977" y="1577646"/>
                  </a:lnTo>
                  <a:lnTo>
                    <a:pt x="0" y="1577646"/>
                  </a:lnTo>
                  <a:lnTo>
                    <a:pt x="0" y="0"/>
                  </a:lnTo>
                  <a:close/>
                </a:path>
              </a:pathLst>
            </a:custGeom>
            <a:blipFill>
              <a:blip r:embed="rId2">
                <a:extLst>
                  <a:ext uri="{96DAC541-7B7A-43D3-8B79-37D633B846F1}">
                    <asvg:svgBlip xmlns:asvg="http://schemas.microsoft.com/office/drawing/2016/SVG/main" r:embed="rId3"/>
                  </a:ext>
                </a:extLst>
              </a:blip>
              <a:stretch>
                <a:fillRect l="0" t="-10" r="0" b="-10"/>
              </a:stretch>
            </a:blipFill>
          </p:spPr>
        </p:sp>
        <p:sp>
          <p:nvSpPr>
            <p:cNvPr name="Freeform 4" id="4"/>
            <p:cNvSpPr/>
            <p:nvPr/>
          </p:nvSpPr>
          <p:spPr>
            <a:xfrm flipH="false" flipV="false" rot="0">
              <a:off x="4100602" y="83"/>
              <a:ext cx="1577977" cy="1577646"/>
            </a:xfrm>
            <a:custGeom>
              <a:avLst/>
              <a:gdLst/>
              <a:ahLst/>
              <a:cxnLst/>
              <a:rect r="r" b="b" t="t" l="l"/>
              <a:pathLst>
                <a:path h="1577646" w="1577977">
                  <a:moveTo>
                    <a:pt x="0" y="0"/>
                  </a:moveTo>
                  <a:lnTo>
                    <a:pt x="1577976" y="0"/>
                  </a:lnTo>
                  <a:lnTo>
                    <a:pt x="1577976" y="1577646"/>
                  </a:lnTo>
                  <a:lnTo>
                    <a:pt x="0" y="1577646"/>
                  </a:lnTo>
                  <a:lnTo>
                    <a:pt x="0" y="0"/>
                  </a:lnTo>
                  <a:close/>
                </a:path>
              </a:pathLst>
            </a:custGeom>
            <a:blipFill>
              <a:blip r:embed="rId4">
                <a:extLst>
                  <a:ext uri="{96DAC541-7B7A-43D3-8B79-37D633B846F1}">
                    <asvg:svgBlip xmlns:asvg="http://schemas.microsoft.com/office/drawing/2016/SVG/main" r:embed="rId5"/>
                  </a:ext>
                </a:extLst>
              </a:blip>
              <a:stretch>
                <a:fillRect l="0" t="-10" r="0" b="-10"/>
              </a:stretch>
            </a:blipFill>
          </p:spPr>
        </p:sp>
        <p:sp>
          <p:nvSpPr>
            <p:cNvPr name="Freeform 5" id="5"/>
            <p:cNvSpPr/>
            <p:nvPr/>
          </p:nvSpPr>
          <p:spPr>
            <a:xfrm flipH="false" flipV="false" rot="0">
              <a:off x="6150902" y="83"/>
              <a:ext cx="1577977" cy="1577646"/>
            </a:xfrm>
            <a:custGeom>
              <a:avLst/>
              <a:gdLst/>
              <a:ahLst/>
              <a:cxnLst/>
              <a:rect r="r" b="b" t="t" l="l"/>
              <a:pathLst>
                <a:path h="1577646" w="1577977">
                  <a:moveTo>
                    <a:pt x="0" y="0"/>
                  </a:moveTo>
                  <a:lnTo>
                    <a:pt x="1577977" y="0"/>
                  </a:lnTo>
                  <a:lnTo>
                    <a:pt x="1577977" y="1577646"/>
                  </a:lnTo>
                  <a:lnTo>
                    <a:pt x="0" y="1577646"/>
                  </a:lnTo>
                  <a:lnTo>
                    <a:pt x="0" y="0"/>
                  </a:lnTo>
                  <a:close/>
                </a:path>
              </a:pathLst>
            </a:custGeom>
            <a:blipFill>
              <a:blip r:embed="rId6">
                <a:extLst>
                  <a:ext uri="{96DAC541-7B7A-43D3-8B79-37D633B846F1}">
                    <asvg:svgBlip xmlns:asvg="http://schemas.microsoft.com/office/drawing/2016/SVG/main" r:embed="rId7"/>
                  </a:ext>
                </a:extLst>
              </a:blip>
              <a:stretch>
                <a:fillRect l="0" t="-10" r="0" b="-10"/>
              </a:stretch>
            </a:blipFill>
          </p:spPr>
        </p:sp>
        <p:sp>
          <p:nvSpPr>
            <p:cNvPr name="Freeform 6" id="6"/>
            <p:cNvSpPr/>
            <p:nvPr/>
          </p:nvSpPr>
          <p:spPr>
            <a:xfrm flipH="false" flipV="false" rot="0">
              <a:off x="0" y="0"/>
              <a:ext cx="1577977" cy="1577811"/>
            </a:xfrm>
            <a:custGeom>
              <a:avLst/>
              <a:gdLst/>
              <a:ahLst/>
              <a:cxnLst/>
              <a:rect r="r" b="b" t="t" l="l"/>
              <a:pathLst>
                <a:path h="1577811" w="1577977">
                  <a:moveTo>
                    <a:pt x="0" y="0"/>
                  </a:moveTo>
                  <a:lnTo>
                    <a:pt x="1577977" y="0"/>
                  </a:lnTo>
                  <a:lnTo>
                    <a:pt x="1577977" y="1577811"/>
                  </a:lnTo>
                  <a:lnTo>
                    <a:pt x="0" y="1577811"/>
                  </a:lnTo>
                  <a:lnTo>
                    <a:pt x="0" y="0"/>
                  </a:lnTo>
                  <a:close/>
                </a:path>
              </a:pathLst>
            </a:custGeom>
            <a:blipFill>
              <a:blip r:embed="rId8">
                <a:extLst>
                  <a:ext uri="{96DAC541-7B7A-43D3-8B79-37D633B846F1}">
                    <asvg:svgBlip xmlns:asvg="http://schemas.microsoft.com/office/drawing/2016/SVG/main" r:embed="rId9"/>
                  </a:ext>
                </a:extLst>
              </a:blip>
              <a:stretch>
                <a:fillRect l="0" t="-5" r="0" b="-5"/>
              </a:stretch>
            </a:blipFill>
          </p:spPr>
        </p:sp>
      </p:grpSp>
      <p:grpSp>
        <p:nvGrpSpPr>
          <p:cNvPr name="Group 7" id="7"/>
          <p:cNvGrpSpPr/>
          <p:nvPr/>
        </p:nvGrpSpPr>
        <p:grpSpPr>
          <a:xfrm rot="0">
            <a:off x="1028700" y="3074967"/>
            <a:ext cx="8748741" cy="6183333"/>
            <a:chOff x="0" y="0"/>
            <a:chExt cx="21563542" cy="15240428"/>
          </a:xfrm>
        </p:grpSpPr>
        <p:sp>
          <p:nvSpPr>
            <p:cNvPr name="Freeform 8" id="8"/>
            <p:cNvSpPr/>
            <p:nvPr/>
          </p:nvSpPr>
          <p:spPr>
            <a:xfrm flipH="false" flipV="false" rot="0">
              <a:off x="31750" y="31750"/>
              <a:ext cx="21500043" cy="15176928"/>
            </a:xfrm>
            <a:custGeom>
              <a:avLst/>
              <a:gdLst/>
              <a:ahLst/>
              <a:cxnLst/>
              <a:rect r="r" b="b" t="t" l="l"/>
              <a:pathLst>
                <a:path h="15176928" w="21500043">
                  <a:moveTo>
                    <a:pt x="21407332" y="15176928"/>
                  </a:moveTo>
                  <a:lnTo>
                    <a:pt x="92710" y="15176928"/>
                  </a:lnTo>
                  <a:cubicBezTo>
                    <a:pt x="41910" y="15176928"/>
                    <a:pt x="0" y="15135019"/>
                    <a:pt x="0" y="15084219"/>
                  </a:cubicBezTo>
                  <a:lnTo>
                    <a:pt x="0" y="92710"/>
                  </a:lnTo>
                  <a:cubicBezTo>
                    <a:pt x="0" y="41910"/>
                    <a:pt x="41910" y="0"/>
                    <a:pt x="92710" y="0"/>
                  </a:cubicBezTo>
                  <a:lnTo>
                    <a:pt x="21406062" y="0"/>
                  </a:lnTo>
                  <a:cubicBezTo>
                    <a:pt x="21456862" y="0"/>
                    <a:pt x="21498773" y="41910"/>
                    <a:pt x="21498773" y="92710"/>
                  </a:cubicBezTo>
                  <a:lnTo>
                    <a:pt x="21498773" y="15082949"/>
                  </a:lnTo>
                  <a:cubicBezTo>
                    <a:pt x="21500043" y="15135019"/>
                    <a:pt x="21458132" y="15176928"/>
                    <a:pt x="21407332" y="15176928"/>
                  </a:cubicBezTo>
                  <a:close/>
                </a:path>
              </a:pathLst>
            </a:custGeom>
            <a:solidFill>
              <a:srgbClr val="101010"/>
            </a:solidFill>
          </p:spPr>
        </p:sp>
        <p:sp>
          <p:nvSpPr>
            <p:cNvPr name="Freeform 9" id="9"/>
            <p:cNvSpPr/>
            <p:nvPr/>
          </p:nvSpPr>
          <p:spPr>
            <a:xfrm flipH="false" flipV="false" rot="0">
              <a:off x="0" y="0"/>
              <a:ext cx="21563543" cy="15240428"/>
            </a:xfrm>
            <a:custGeom>
              <a:avLst/>
              <a:gdLst/>
              <a:ahLst/>
              <a:cxnLst/>
              <a:rect r="r" b="b" t="t" l="l"/>
              <a:pathLst>
                <a:path h="15240428" w="21563543">
                  <a:moveTo>
                    <a:pt x="21439082" y="59690"/>
                  </a:moveTo>
                  <a:cubicBezTo>
                    <a:pt x="21474643" y="59690"/>
                    <a:pt x="21503852" y="88900"/>
                    <a:pt x="21503852" y="124460"/>
                  </a:cubicBezTo>
                  <a:lnTo>
                    <a:pt x="21503852" y="15115969"/>
                  </a:lnTo>
                  <a:cubicBezTo>
                    <a:pt x="21503852" y="15151528"/>
                    <a:pt x="21474643" y="15180739"/>
                    <a:pt x="21439082" y="15180739"/>
                  </a:cubicBezTo>
                  <a:lnTo>
                    <a:pt x="124460" y="15180739"/>
                  </a:lnTo>
                  <a:cubicBezTo>
                    <a:pt x="88900" y="15180739"/>
                    <a:pt x="59690" y="15151528"/>
                    <a:pt x="59690" y="15115969"/>
                  </a:cubicBezTo>
                  <a:lnTo>
                    <a:pt x="59690" y="124460"/>
                  </a:lnTo>
                  <a:cubicBezTo>
                    <a:pt x="59690" y="88900"/>
                    <a:pt x="88900" y="59690"/>
                    <a:pt x="124460" y="59690"/>
                  </a:cubicBezTo>
                  <a:lnTo>
                    <a:pt x="21439082" y="59690"/>
                  </a:lnTo>
                  <a:moveTo>
                    <a:pt x="21439082" y="0"/>
                  </a:moveTo>
                  <a:lnTo>
                    <a:pt x="124460" y="0"/>
                  </a:lnTo>
                  <a:cubicBezTo>
                    <a:pt x="55880" y="0"/>
                    <a:pt x="0" y="55880"/>
                    <a:pt x="0" y="124460"/>
                  </a:cubicBezTo>
                  <a:lnTo>
                    <a:pt x="0" y="15115969"/>
                  </a:lnTo>
                  <a:cubicBezTo>
                    <a:pt x="0" y="15184549"/>
                    <a:pt x="55880" y="15240428"/>
                    <a:pt x="124460" y="15240428"/>
                  </a:cubicBezTo>
                  <a:lnTo>
                    <a:pt x="21439082" y="15240428"/>
                  </a:lnTo>
                  <a:cubicBezTo>
                    <a:pt x="21507662" y="15240428"/>
                    <a:pt x="21563543" y="15184549"/>
                    <a:pt x="21563543" y="15115969"/>
                  </a:cubicBezTo>
                  <a:lnTo>
                    <a:pt x="21563543" y="124460"/>
                  </a:lnTo>
                  <a:cubicBezTo>
                    <a:pt x="21563543" y="55880"/>
                    <a:pt x="21507662" y="0"/>
                    <a:pt x="21439082" y="0"/>
                  </a:cubicBezTo>
                  <a:close/>
                </a:path>
              </a:pathLst>
            </a:custGeom>
            <a:solidFill>
              <a:srgbClr val="FFFFFF"/>
            </a:solidFill>
          </p:spPr>
        </p:sp>
      </p:grpSp>
      <p:grpSp>
        <p:nvGrpSpPr>
          <p:cNvPr name="Group 10" id="10"/>
          <p:cNvGrpSpPr/>
          <p:nvPr/>
        </p:nvGrpSpPr>
        <p:grpSpPr>
          <a:xfrm rot="0">
            <a:off x="16231552" y="5732145"/>
            <a:ext cx="188595" cy="184785"/>
            <a:chOff x="0" y="0"/>
            <a:chExt cx="251460" cy="246380"/>
          </a:xfrm>
        </p:grpSpPr>
        <p:sp>
          <p:nvSpPr>
            <p:cNvPr name="Freeform 11" id="11"/>
            <p:cNvSpPr/>
            <p:nvPr/>
          </p:nvSpPr>
          <p:spPr>
            <a:xfrm flipH="false" flipV="false" rot="0">
              <a:off x="49530" y="50800"/>
              <a:ext cx="149860" cy="149860"/>
            </a:xfrm>
            <a:custGeom>
              <a:avLst/>
              <a:gdLst/>
              <a:ahLst/>
              <a:cxnLst/>
              <a:rect r="r" b="b" t="t" l="l"/>
              <a:pathLst>
                <a:path h="149860" w="149860">
                  <a:moveTo>
                    <a:pt x="149860" y="53340"/>
                  </a:moveTo>
                  <a:cubicBezTo>
                    <a:pt x="129540" y="133350"/>
                    <a:pt x="120650" y="140970"/>
                    <a:pt x="107950" y="144780"/>
                  </a:cubicBezTo>
                  <a:cubicBezTo>
                    <a:pt x="90170" y="149860"/>
                    <a:pt x="54610" y="148590"/>
                    <a:pt x="36830" y="140970"/>
                  </a:cubicBezTo>
                  <a:cubicBezTo>
                    <a:pt x="25400" y="135890"/>
                    <a:pt x="17780" y="124460"/>
                    <a:pt x="11430" y="114300"/>
                  </a:cubicBezTo>
                  <a:cubicBezTo>
                    <a:pt x="5080" y="105410"/>
                    <a:pt x="0" y="92710"/>
                    <a:pt x="1270" y="80010"/>
                  </a:cubicBezTo>
                  <a:cubicBezTo>
                    <a:pt x="1270" y="62230"/>
                    <a:pt x="16510" y="27940"/>
                    <a:pt x="29210" y="15240"/>
                  </a:cubicBezTo>
                  <a:cubicBezTo>
                    <a:pt x="39370" y="6350"/>
                    <a:pt x="49530" y="1270"/>
                    <a:pt x="63500" y="0"/>
                  </a:cubicBezTo>
                  <a:cubicBezTo>
                    <a:pt x="81280" y="0"/>
                    <a:pt x="130810" y="21590"/>
                    <a:pt x="130810" y="21590"/>
                  </a:cubicBezTo>
                </a:path>
              </a:pathLst>
            </a:custGeom>
            <a:solidFill>
              <a:srgbClr val="FFFFFF"/>
            </a:solidFill>
            <a:ln cap="sq">
              <a:noFill/>
              <a:prstDash val="solid"/>
              <a:miter/>
            </a:ln>
          </p:spPr>
        </p:sp>
      </p:grpSp>
      <p:grpSp>
        <p:nvGrpSpPr>
          <p:cNvPr name="Group 12" id="12"/>
          <p:cNvGrpSpPr/>
          <p:nvPr/>
        </p:nvGrpSpPr>
        <p:grpSpPr>
          <a:xfrm rot="0">
            <a:off x="16286798" y="5746432"/>
            <a:ext cx="188595" cy="184785"/>
            <a:chOff x="0" y="0"/>
            <a:chExt cx="251460" cy="246380"/>
          </a:xfrm>
        </p:grpSpPr>
        <p:sp>
          <p:nvSpPr>
            <p:cNvPr name="Freeform 13" id="13"/>
            <p:cNvSpPr/>
            <p:nvPr/>
          </p:nvSpPr>
          <p:spPr>
            <a:xfrm flipH="false" flipV="false" rot="0">
              <a:off x="50800" y="49530"/>
              <a:ext cx="148590" cy="151130"/>
            </a:xfrm>
            <a:custGeom>
              <a:avLst/>
              <a:gdLst/>
              <a:ahLst/>
              <a:cxnLst/>
              <a:rect r="r" b="b" t="t" l="l"/>
              <a:pathLst>
                <a:path h="151130" w="148590">
                  <a:moveTo>
                    <a:pt x="148590" y="53340"/>
                  </a:moveTo>
                  <a:cubicBezTo>
                    <a:pt x="129540" y="134620"/>
                    <a:pt x="120650" y="142240"/>
                    <a:pt x="107950" y="146050"/>
                  </a:cubicBezTo>
                  <a:cubicBezTo>
                    <a:pt x="90170" y="151130"/>
                    <a:pt x="53340" y="148590"/>
                    <a:pt x="36830" y="140970"/>
                  </a:cubicBezTo>
                  <a:cubicBezTo>
                    <a:pt x="25400" y="135890"/>
                    <a:pt x="17780" y="125730"/>
                    <a:pt x="11430" y="115570"/>
                  </a:cubicBezTo>
                  <a:cubicBezTo>
                    <a:pt x="5080" y="105410"/>
                    <a:pt x="0" y="93980"/>
                    <a:pt x="0" y="81280"/>
                  </a:cubicBezTo>
                  <a:cubicBezTo>
                    <a:pt x="1270" y="62230"/>
                    <a:pt x="16510" y="29210"/>
                    <a:pt x="29210" y="16510"/>
                  </a:cubicBezTo>
                  <a:cubicBezTo>
                    <a:pt x="39370" y="7620"/>
                    <a:pt x="49530" y="2540"/>
                    <a:pt x="62230" y="1270"/>
                  </a:cubicBezTo>
                  <a:cubicBezTo>
                    <a:pt x="81280" y="0"/>
                    <a:pt x="130810" y="22860"/>
                    <a:pt x="130810" y="22860"/>
                  </a:cubicBezTo>
                </a:path>
              </a:pathLst>
            </a:custGeom>
            <a:solidFill>
              <a:srgbClr val="FFFFFF"/>
            </a:solidFill>
            <a:ln cap="sq">
              <a:noFill/>
              <a:prstDash val="solid"/>
              <a:miter/>
            </a:ln>
          </p:spPr>
        </p:sp>
      </p:grpSp>
      <p:grpSp>
        <p:nvGrpSpPr>
          <p:cNvPr name="Group 14" id="14"/>
          <p:cNvGrpSpPr/>
          <p:nvPr/>
        </p:nvGrpSpPr>
        <p:grpSpPr>
          <a:xfrm rot="0">
            <a:off x="16161068" y="5746432"/>
            <a:ext cx="188595" cy="184785"/>
            <a:chOff x="0" y="0"/>
            <a:chExt cx="251460" cy="246380"/>
          </a:xfrm>
        </p:grpSpPr>
        <p:sp>
          <p:nvSpPr>
            <p:cNvPr name="Freeform 15" id="15"/>
            <p:cNvSpPr/>
            <p:nvPr/>
          </p:nvSpPr>
          <p:spPr>
            <a:xfrm flipH="false" flipV="false" rot="0">
              <a:off x="50800" y="49530"/>
              <a:ext cx="148590" cy="151130"/>
            </a:xfrm>
            <a:custGeom>
              <a:avLst/>
              <a:gdLst/>
              <a:ahLst/>
              <a:cxnLst/>
              <a:rect r="r" b="b" t="t" l="l"/>
              <a:pathLst>
                <a:path h="151130" w="148590">
                  <a:moveTo>
                    <a:pt x="148590" y="53340"/>
                  </a:moveTo>
                  <a:cubicBezTo>
                    <a:pt x="129540" y="134620"/>
                    <a:pt x="120650" y="142240"/>
                    <a:pt x="107950" y="146050"/>
                  </a:cubicBezTo>
                  <a:cubicBezTo>
                    <a:pt x="90170" y="151130"/>
                    <a:pt x="53340" y="148590"/>
                    <a:pt x="36830" y="140970"/>
                  </a:cubicBezTo>
                  <a:cubicBezTo>
                    <a:pt x="25400" y="135890"/>
                    <a:pt x="17780" y="125730"/>
                    <a:pt x="11430" y="115570"/>
                  </a:cubicBezTo>
                  <a:cubicBezTo>
                    <a:pt x="5080" y="105410"/>
                    <a:pt x="0" y="93980"/>
                    <a:pt x="0" y="81280"/>
                  </a:cubicBezTo>
                  <a:cubicBezTo>
                    <a:pt x="1270" y="62230"/>
                    <a:pt x="16510" y="29210"/>
                    <a:pt x="29210" y="16510"/>
                  </a:cubicBezTo>
                  <a:cubicBezTo>
                    <a:pt x="38100" y="7620"/>
                    <a:pt x="49530" y="2540"/>
                    <a:pt x="62230" y="1270"/>
                  </a:cubicBezTo>
                  <a:cubicBezTo>
                    <a:pt x="81280" y="0"/>
                    <a:pt x="130810" y="22860"/>
                    <a:pt x="130810" y="22860"/>
                  </a:cubicBezTo>
                </a:path>
              </a:pathLst>
            </a:custGeom>
            <a:solidFill>
              <a:srgbClr val="FFFFFF"/>
            </a:solidFill>
            <a:ln cap="sq">
              <a:noFill/>
              <a:prstDash val="solid"/>
              <a:miter/>
            </a:ln>
          </p:spPr>
        </p:sp>
      </p:grpSp>
      <p:grpSp>
        <p:nvGrpSpPr>
          <p:cNvPr name="Group 16" id="16"/>
          <p:cNvGrpSpPr/>
          <p:nvPr/>
        </p:nvGrpSpPr>
        <p:grpSpPr>
          <a:xfrm rot="0">
            <a:off x="16202977" y="5788342"/>
            <a:ext cx="188595" cy="184785"/>
            <a:chOff x="0" y="0"/>
            <a:chExt cx="251460" cy="246380"/>
          </a:xfrm>
        </p:grpSpPr>
        <p:sp>
          <p:nvSpPr>
            <p:cNvPr name="Freeform 17" id="17"/>
            <p:cNvSpPr/>
            <p:nvPr/>
          </p:nvSpPr>
          <p:spPr>
            <a:xfrm flipH="false" flipV="false" rot="0">
              <a:off x="50800" y="49530"/>
              <a:ext cx="148590" cy="151130"/>
            </a:xfrm>
            <a:custGeom>
              <a:avLst/>
              <a:gdLst/>
              <a:ahLst/>
              <a:cxnLst/>
              <a:rect r="r" b="b" t="t" l="l"/>
              <a:pathLst>
                <a:path h="151130" w="148590">
                  <a:moveTo>
                    <a:pt x="148590" y="53340"/>
                  </a:moveTo>
                  <a:cubicBezTo>
                    <a:pt x="129540" y="134620"/>
                    <a:pt x="120650" y="142240"/>
                    <a:pt x="107950" y="146050"/>
                  </a:cubicBezTo>
                  <a:cubicBezTo>
                    <a:pt x="90170" y="151130"/>
                    <a:pt x="53340" y="148590"/>
                    <a:pt x="36830" y="140970"/>
                  </a:cubicBezTo>
                  <a:cubicBezTo>
                    <a:pt x="25400" y="135890"/>
                    <a:pt x="17780" y="125730"/>
                    <a:pt x="11430" y="115570"/>
                  </a:cubicBezTo>
                  <a:cubicBezTo>
                    <a:pt x="5080" y="105410"/>
                    <a:pt x="0" y="93980"/>
                    <a:pt x="0" y="81280"/>
                  </a:cubicBezTo>
                  <a:cubicBezTo>
                    <a:pt x="1270" y="62230"/>
                    <a:pt x="16510" y="29210"/>
                    <a:pt x="29210" y="16510"/>
                  </a:cubicBezTo>
                  <a:cubicBezTo>
                    <a:pt x="38100" y="7620"/>
                    <a:pt x="49530" y="2540"/>
                    <a:pt x="62230" y="1270"/>
                  </a:cubicBezTo>
                  <a:cubicBezTo>
                    <a:pt x="81280" y="0"/>
                    <a:pt x="130810" y="22860"/>
                    <a:pt x="130810" y="22860"/>
                  </a:cubicBezTo>
                </a:path>
              </a:pathLst>
            </a:custGeom>
            <a:solidFill>
              <a:srgbClr val="FFFFFF"/>
            </a:solidFill>
            <a:ln cap="sq">
              <a:noFill/>
              <a:prstDash val="solid"/>
              <a:miter/>
            </a:ln>
          </p:spPr>
        </p:sp>
      </p:grpSp>
      <p:grpSp>
        <p:nvGrpSpPr>
          <p:cNvPr name="Group 18" id="18"/>
          <p:cNvGrpSpPr/>
          <p:nvPr/>
        </p:nvGrpSpPr>
        <p:grpSpPr>
          <a:xfrm rot="0">
            <a:off x="16342995" y="5788342"/>
            <a:ext cx="188595" cy="184785"/>
            <a:chOff x="0" y="0"/>
            <a:chExt cx="251460" cy="246380"/>
          </a:xfrm>
        </p:grpSpPr>
        <p:sp>
          <p:nvSpPr>
            <p:cNvPr name="Freeform 19" id="19"/>
            <p:cNvSpPr/>
            <p:nvPr/>
          </p:nvSpPr>
          <p:spPr>
            <a:xfrm flipH="false" flipV="false" rot="0">
              <a:off x="49530" y="49530"/>
              <a:ext cx="149860" cy="151130"/>
            </a:xfrm>
            <a:custGeom>
              <a:avLst/>
              <a:gdLst/>
              <a:ahLst/>
              <a:cxnLst/>
              <a:rect r="r" b="b" t="t" l="l"/>
              <a:pathLst>
                <a:path h="151130" w="149860">
                  <a:moveTo>
                    <a:pt x="149860" y="53340"/>
                  </a:moveTo>
                  <a:cubicBezTo>
                    <a:pt x="130810" y="134620"/>
                    <a:pt x="120650" y="142240"/>
                    <a:pt x="107950" y="146050"/>
                  </a:cubicBezTo>
                  <a:cubicBezTo>
                    <a:pt x="91440" y="151130"/>
                    <a:pt x="54610" y="148590"/>
                    <a:pt x="38100" y="140970"/>
                  </a:cubicBezTo>
                  <a:cubicBezTo>
                    <a:pt x="25400" y="135890"/>
                    <a:pt x="17780" y="125730"/>
                    <a:pt x="11430" y="115570"/>
                  </a:cubicBezTo>
                  <a:cubicBezTo>
                    <a:pt x="6350" y="105410"/>
                    <a:pt x="0" y="93980"/>
                    <a:pt x="1270" y="81280"/>
                  </a:cubicBezTo>
                  <a:cubicBezTo>
                    <a:pt x="2540" y="62230"/>
                    <a:pt x="17780" y="29210"/>
                    <a:pt x="30480" y="16510"/>
                  </a:cubicBezTo>
                  <a:cubicBezTo>
                    <a:pt x="39370" y="7620"/>
                    <a:pt x="50800" y="2540"/>
                    <a:pt x="63500" y="1270"/>
                  </a:cubicBezTo>
                  <a:cubicBezTo>
                    <a:pt x="82550" y="0"/>
                    <a:pt x="130810" y="22860"/>
                    <a:pt x="130810" y="22860"/>
                  </a:cubicBezTo>
                </a:path>
              </a:pathLst>
            </a:custGeom>
            <a:solidFill>
              <a:srgbClr val="FFFFFF"/>
            </a:solidFill>
            <a:ln cap="sq">
              <a:noFill/>
              <a:prstDash val="solid"/>
              <a:miter/>
            </a:ln>
          </p:spPr>
        </p:sp>
      </p:grpSp>
      <p:grpSp>
        <p:nvGrpSpPr>
          <p:cNvPr name="Group 20" id="20"/>
          <p:cNvGrpSpPr/>
          <p:nvPr/>
        </p:nvGrpSpPr>
        <p:grpSpPr>
          <a:xfrm rot="0">
            <a:off x="16286798" y="5788342"/>
            <a:ext cx="188595" cy="184785"/>
            <a:chOff x="0" y="0"/>
            <a:chExt cx="251460" cy="246380"/>
          </a:xfrm>
        </p:grpSpPr>
        <p:sp>
          <p:nvSpPr>
            <p:cNvPr name="Freeform 21" id="21"/>
            <p:cNvSpPr/>
            <p:nvPr/>
          </p:nvSpPr>
          <p:spPr>
            <a:xfrm flipH="false" flipV="false" rot="0">
              <a:off x="50800" y="49530"/>
              <a:ext cx="148590" cy="151130"/>
            </a:xfrm>
            <a:custGeom>
              <a:avLst/>
              <a:gdLst/>
              <a:ahLst/>
              <a:cxnLst/>
              <a:rect r="r" b="b" t="t" l="l"/>
              <a:pathLst>
                <a:path h="151130" w="148590">
                  <a:moveTo>
                    <a:pt x="148590" y="53340"/>
                  </a:moveTo>
                  <a:cubicBezTo>
                    <a:pt x="129540" y="134620"/>
                    <a:pt x="120650" y="142240"/>
                    <a:pt x="107950" y="146050"/>
                  </a:cubicBezTo>
                  <a:cubicBezTo>
                    <a:pt x="90170" y="151130"/>
                    <a:pt x="53340" y="148590"/>
                    <a:pt x="36830" y="140970"/>
                  </a:cubicBezTo>
                  <a:cubicBezTo>
                    <a:pt x="25400" y="135890"/>
                    <a:pt x="17780" y="125730"/>
                    <a:pt x="11430" y="115570"/>
                  </a:cubicBezTo>
                  <a:cubicBezTo>
                    <a:pt x="5080" y="105410"/>
                    <a:pt x="0" y="93980"/>
                    <a:pt x="0" y="81280"/>
                  </a:cubicBezTo>
                  <a:cubicBezTo>
                    <a:pt x="1270" y="62230"/>
                    <a:pt x="16510" y="29210"/>
                    <a:pt x="29210" y="16510"/>
                  </a:cubicBezTo>
                  <a:cubicBezTo>
                    <a:pt x="39370" y="7620"/>
                    <a:pt x="49530" y="2540"/>
                    <a:pt x="62230" y="1270"/>
                  </a:cubicBezTo>
                  <a:cubicBezTo>
                    <a:pt x="81280" y="0"/>
                    <a:pt x="130810" y="22860"/>
                    <a:pt x="130810" y="22860"/>
                  </a:cubicBezTo>
                </a:path>
              </a:pathLst>
            </a:custGeom>
            <a:solidFill>
              <a:srgbClr val="FFFFFF"/>
            </a:solidFill>
            <a:ln cap="sq">
              <a:noFill/>
              <a:prstDash val="solid"/>
              <a:miter/>
            </a:ln>
          </p:spPr>
        </p:sp>
      </p:grpSp>
      <p:grpSp>
        <p:nvGrpSpPr>
          <p:cNvPr name="Group 22" id="22"/>
          <p:cNvGrpSpPr/>
          <p:nvPr/>
        </p:nvGrpSpPr>
        <p:grpSpPr>
          <a:xfrm rot="0">
            <a:off x="16552545" y="5788342"/>
            <a:ext cx="188595" cy="184785"/>
            <a:chOff x="0" y="0"/>
            <a:chExt cx="251460" cy="246380"/>
          </a:xfrm>
        </p:grpSpPr>
        <p:sp>
          <p:nvSpPr>
            <p:cNvPr name="Freeform 23" id="23"/>
            <p:cNvSpPr/>
            <p:nvPr/>
          </p:nvSpPr>
          <p:spPr>
            <a:xfrm flipH="false" flipV="false" rot="0">
              <a:off x="49530" y="49530"/>
              <a:ext cx="149860" cy="151130"/>
            </a:xfrm>
            <a:custGeom>
              <a:avLst/>
              <a:gdLst/>
              <a:ahLst/>
              <a:cxnLst/>
              <a:rect r="r" b="b" t="t" l="l"/>
              <a:pathLst>
                <a:path h="151130" w="149860">
                  <a:moveTo>
                    <a:pt x="149860" y="53340"/>
                  </a:moveTo>
                  <a:cubicBezTo>
                    <a:pt x="130810" y="134620"/>
                    <a:pt x="120650" y="142240"/>
                    <a:pt x="107950" y="146050"/>
                  </a:cubicBezTo>
                  <a:cubicBezTo>
                    <a:pt x="91440" y="151130"/>
                    <a:pt x="54610" y="148590"/>
                    <a:pt x="38100" y="140970"/>
                  </a:cubicBezTo>
                  <a:cubicBezTo>
                    <a:pt x="25400" y="135890"/>
                    <a:pt x="17780" y="125730"/>
                    <a:pt x="12700" y="115570"/>
                  </a:cubicBezTo>
                  <a:cubicBezTo>
                    <a:pt x="6350" y="105410"/>
                    <a:pt x="0" y="93980"/>
                    <a:pt x="1270" y="81280"/>
                  </a:cubicBezTo>
                  <a:cubicBezTo>
                    <a:pt x="2540" y="62230"/>
                    <a:pt x="17780" y="29210"/>
                    <a:pt x="30480" y="16510"/>
                  </a:cubicBezTo>
                  <a:cubicBezTo>
                    <a:pt x="39370" y="7620"/>
                    <a:pt x="50800" y="2540"/>
                    <a:pt x="63500" y="1270"/>
                  </a:cubicBezTo>
                  <a:cubicBezTo>
                    <a:pt x="82550" y="0"/>
                    <a:pt x="130810" y="22860"/>
                    <a:pt x="130810" y="22860"/>
                  </a:cubicBezTo>
                </a:path>
              </a:pathLst>
            </a:custGeom>
            <a:solidFill>
              <a:srgbClr val="FFFFFF"/>
            </a:solidFill>
            <a:ln cap="sq">
              <a:noFill/>
              <a:prstDash val="solid"/>
              <a:miter/>
            </a:ln>
          </p:spPr>
        </p:sp>
      </p:grpSp>
      <p:grpSp>
        <p:nvGrpSpPr>
          <p:cNvPr name="Group 24" id="24"/>
          <p:cNvGrpSpPr/>
          <p:nvPr/>
        </p:nvGrpSpPr>
        <p:grpSpPr>
          <a:xfrm rot="0">
            <a:off x="16454438" y="5746432"/>
            <a:ext cx="188595" cy="184785"/>
            <a:chOff x="0" y="0"/>
            <a:chExt cx="251460" cy="246380"/>
          </a:xfrm>
        </p:grpSpPr>
        <p:sp>
          <p:nvSpPr>
            <p:cNvPr name="Freeform 25" id="25"/>
            <p:cNvSpPr/>
            <p:nvPr/>
          </p:nvSpPr>
          <p:spPr>
            <a:xfrm flipH="false" flipV="false" rot="0">
              <a:off x="50800" y="49530"/>
              <a:ext cx="148590" cy="151130"/>
            </a:xfrm>
            <a:custGeom>
              <a:avLst/>
              <a:gdLst/>
              <a:ahLst/>
              <a:cxnLst/>
              <a:rect r="r" b="b" t="t" l="l"/>
              <a:pathLst>
                <a:path h="151130" w="148590">
                  <a:moveTo>
                    <a:pt x="148590" y="53340"/>
                  </a:moveTo>
                  <a:cubicBezTo>
                    <a:pt x="129540" y="134620"/>
                    <a:pt x="120650" y="142240"/>
                    <a:pt x="107950" y="146050"/>
                  </a:cubicBezTo>
                  <a:cubicBezTo>
                    <a:pt x="90170" y="151130"/>
                    <a:pt x="53340" y="148590"/>
                    <a:pt x="36830" y="140970"/>
                  </a:cubicBezTo>
                  <a:cubicBezTo>
                    <a:pt x="25400" y="135890"/>
                    <a:pt x="17780" y="125730"/>
                    <a:pt x="11430" y="115570"/>
                  </a:cubicBezTo>
                  <a:cubicBezTo>
                    <a:pt x="5080" y="105410"/>
                    <a:pt x="0" y="93980"/>
                    <a:pt x="0" y="81280"/>
                  </a:cubicBezTo>
                  <a:cubicBezTo>
                    <a:pt x="1270" y="62230"/>
                    <a:pt x="16510" y="29210"/>
                    <a:pt x="29210" y="16510"/>
                  </a:cubicBezTo>
                  <a:cubicBezTo>
                    <a:pt x="39370" y="7620"/>
                    <a:pt x="49530" y="2540"/>
                    <a:pt x="62230" y="1270"/>
                  </a:cubicBezTo>
                  <a:cubicBezTo>
                    <a:pt x="81280" y="0"/>
                    <a:pt x="130810" y="22860"/>
                    <a:pt x="130810" y="22860"/>
                  </a:cubicBezTo>
                </a:path>
              </a:pathLst>
            </a:custGeom>
            <a:solidFill>
              <a:srgbClr val="FFFFFF"/>
            </a:solidFill>
            <a:ln cap="sq">
              <a:noFill/>
              <a:prstDash val="solid"/>
              <a:miter/>
            </a:ln>
          </p:spPr>
        </p:sp>
      </p:grpSp>
      <p:grpSp>
        <p:nvGrpSpPr>
          <p:cNvPr name="Group 26" id="26"/>
          <p:cNvGrpSpPr/>
          <p:nvPr/>
        </p:nvGrpSpPr>
        <p:grpSpPr>
          <a:xfrm rot="0">
            <a:off x="16580168" y="5746432"/>
            <a:ext cx="188595" cy="184785"/>
            <a:chOff x="0" y="0"/>
            <a:chExt cx="251460" cy="246380"/>
          </a:xfrm>
        </p:grpSpPr>
        <p:sp>
          <p:nvSpPr>
            <p:cNvPr name="Freeform 27" id="27"/>
            <p:cNvSpPr/>
            <p:nvPr/>
          </p:nvSpPr>
          <p:spPr>
            <a:xfrm flipH="false" flipV="false" rot="0">
              <a:off x="50800" y="49530"/>
              <a:ext cx="148590" cy="151130"/>
            </a:xfrm>
            <a:custGeom>
              <a:avLst/>
              <a:gdLst/>
              <a:ahLst/>
              <a:cxnLst/>
              <a:rect r="r" b="b" t="t" l="l"/>
              <a:pathLst>
                <a:path h="151130" w="148590">
                  <a:moveTo>
                    <a:pt x="148590" y="53340"/>
                  </a:moveTo>
                  <a:cubicBezTo>
                    <a:pt x="129540" y="134620"/>
                    <a:pt x="120650" y="142240"/>
                    <a:pt x="107950" y="146050"/>
                  </a:cubicBezTo>
                  <a:cubicBezTo>
                    <a:pt x="90170" y="151130"/>
                    <a:pt x="53340" y="148590"/>
                    <a:pt x="36830" y="140970"/>
                  </a:cubicBezTo>
                  <a:cubicBezTo>
                    <a:pt x="25400" y="135890"/>
                    <a:pt x="17780" y="125730"/>
                    <a:pt x="11430" y="115570"/>
                  </a:cubicBezTo>
                  <a:cubicBezTo>
                    <a:pt x="5080" y="105410"/>
                    <a:pt x="0" y="93980"/>
                    <a:pt x="0" y="81280"/>
                  </a:cubicBezTo>
                  <a:cubicBezTo>
                    <a:pt x="1270" y="62230"/>
                    <a:pt x="16510" y="29210"/>
                    <a:pt x="29210" y="16510"/>
                  </a:cubicBezTo>
                  <a:cubicBezTo>
                    <a:pt x="39370" y="7620"/>
                    <a:pt x="49530" y="2540"/>
                    <a:pt x="62230" y="1270"/>
                  </a:cubicBezTo>
                  <a:cubicBezTo>
                    <a:pt x="81280" y="0"/>
                    <a:pt x="130810" y="22860"/>
                    <a:pt x="130810" y="22860"/>
                  </a:cubicBezTo>
                </a:path>
              </a:pathLst>
            </a:custGeom>
            <a:solidFill>
              <a:srgbClr val="FFFFFF"/>
            </a:solidFill>
            <a:ln cap="sq">
              <a:noFill/>
              <a:prstDash val="solid"/>
              <a:miter/>
            </a:ln>
          </p:spPr>
        </p:sp>
      </p:grpSp>
      <p:grpSp>
        <p:nvGrpSpPr>
          <p:cNvPr name="Group 28" id="28"/>
          <p:cNvGrpSpPr/>
          <p:nvPr/>
        </p:nvGrpSpPr>
        <p:grpSpPr>
          <a:xfrm rot="0">
            <a:off x="16454438" y="5802630"/>
            <a:ext cx="188595" cy="184785"/>
            <a:chOff x="0" y="0"/>
            <a:chExt cx="251460" cy="246380"/>
          </a:xfrm>
        </p:grpSpPr>
        <p:sp>
          <p:nvSpPr>
            <p:cNvPr name="Freeform 29" id="29"/>
            <p:cNvSpPr/>
            <p:nvPr/>
          </p:nvSpPr>
          <p:spPr>
            <a:xfrm flipH="false" flipV="false" rot="0">
              <a:off x="50800" y="49530"/>
              <a:ext cx="148590" cy="151130"/>
            </a:xfrm>
            <a:custGeom>
              <a:avLst/>
              <a:gdLst/>
              <a:ahLst/>
              <a:cxnLst/>
              <a:rect r="r" b="b" t="t" l="l"/>
              <a:pathLst>
                <a:path h="151130" w="148590">
                  <a:moveTo>
                    <a:pt x="148590" y="53340"/>
                  </a:moveTo>
                  <a:cubicBezTo>
                    <a:pt x="129540" y="134620"/>
                    <a:pt x="120650" y="140970"/>
                    <a:pt x="107950" y="146050"/>
                  </a:cubicBezTo>
                  <a:cubicBezTo>
                    <a:pt x="90170" y="151130"/>
                    <a:pt x="53340" y="148590"/>
                    <a:pt x="36830" y="140970"/>
                  </a:cubicBezTo>
                  <a:cubicBezTo>
                    <a:pt x="25400" y="135890"/>
                    <a:pt x="17780" y="125730"/>
                    <a:pt x="11430" y="115570"/>
                  </a:cubicBezTo>
                  <a:cubicBezTo>
                    <a:pt x="5080" y="105410"/>
                    <a:pt x="0" y="93980"/>
                    <a:pt x="0" y="80010"/>
                  </a:cubicBezTo>
                  <a:cubicBezTo>
                    <a:pt x="1270" y="62230"/>
                    <a:pt x="16510" y="29210"/>
                    <a:pt x="29210" y="16510"/>
                  </a:cubicBezTo>
                  <a:cubicBezTo>
                    <a:pt x="39370" y="6350"/>
                    <a:pt x="49530" y="1270"/>
                    <a:pt x="62230" y="1270"/>
                  </a:cubicBezTo>
                  <a:cubicBezTo>
                    <a:pt x="81280" y="0"/>
                    <a:pt x="130810" y="21590"/>
                    <a:pt x="130810" y="21590"/>
                  </a:cubicBezTo>
                </a:path>
              </a:pathLst>
            </a:custGeom>
            <a:solidFill>
              <a:srgbClr val="FFFFFF"/>
            </a:solidFill>
            <a:ln cap="sq">
              <a:noFill/>
              <a:prstDash val="solid"/>
              <a:miter/>
            </a:ln>
          </p:spPr>
        </p:sp>
      </p:grpSp>
      <p:grpSp>
        <p:nvGrpSpPr>
          <p:cNvPr name="Group 30" id="30"/>
          <p:cNvGrpSpPr/>
          <p:nvPr/>
        </p:nvGrpSpPr>
        <p:grpSpPr>
          <a:xfrm rot="0">
            <a:off x="16538257" y="5732145"/>
            <a:ext cx="188595" cy="184785"/>
            <a:chOff x="0" y="0"/>
            <a:chExt cx="251460" cy="246380"/>
          </a:xfrm>
        </p:grpSpPr>
        <p:sp>
          <p:nvSpPr>
            <p:cNvPr name="Freeform 31" id="31"/>
            <p:cNvSpPr/>
            <p:nvPr/>
          </p:nvSpPr>
          <p:spPr>
            <a:xfrm flipH="false" flipV="false" rot="0">
              <a:off x="50800" y="50800"/>
              <a:ext cx="148590" cy="149860"/>
            </a:xfrm>
            <a:custGeom>
              <a:avLst/>
              <a:gdLst/>
              <a:ahLst/>
              <a:cxnLst/>
              <a:rect r="r" b="b" t="t" l="l"/>
              <a:pathLst>
                <a:path h="149860" w="148590">
                  <a:moveTo>
                    <a:pt x="148590" y="53340"/>
                  </a:moveTo>
                  <a:cubicBezTo>
                    <a:pt x="129540" y="133350"/>
                    <a:pt x="120650" y="140970"/>
                    <a:pt x="107950" y="144780"/>
                  </a:cubicBezTo>
                  <a:cubicBezTo>
                    <a:pt x="90170" y="149860"/>
                    <a:pt x="53340" y="148590"/>
                    <a:pt x="36830" y="140970"/>
                  </a:cubicBezTo>
                  <a:cubicBezTo>
                    <a:pt x="25400" y="135890"/>
                    <a:pt x="17780" y="124460"/>
                    <a:pt x="11430" y="114300"/>
                  </a:cubicBezTo>
                  <a:cubicBezTo>
                    <a:pt x="5080" y="105410"/>
                    <a:pt x="0" y="92710"/>
                    <a:pt x="0" y="80010"/>
                  </a:cubicBezTo>
                  <a:cubicBezTo>
                    <a:pt x="1270" y="62230"/>
                    <a:pt x="16510" y="27940"/>
                    <a:pt x="29210" y="15240"/>
                  </a:cubicBezTo>
                  <a:cubicBezTo>
                    <a:pt x="39370" y="6350"/>
                    <a:pt x="49530" y="1270"/>
                    <a:pt x="62230" y="0"/>
                  </a:cubicBezTo>
                  <a:cubicBezTo>
                    <a:pt x="81280" y="0"/>
                    <a:pt x="130810" y="21590"/>
                    <a:pt x="130810" y="21590"/>
                  </a:cubicBezTo>
                </a:path>
              </a:pathLst>
            </a:custGeom>
            <a:solidFill>
              <a:srgbClr val="FFFFFF"/>
            </a:solidFill>
            <a:ln cap="sq">
              <a:noFill/>
              <a:prstDash val="solid"/>
              <a:miter/>
            </a:ln>
          </p:spPr>
        </p:sp>
      </p:grpSp>
      <p:grpSp>
        <p:nvGrpSpPr>
          <p:cNvPr name="Group 32" id="32"/>
          <p:cNvGrpSpPr/>
          <p:nvPr/>
        </p:nvGrpSpPr>
        <p:grpSpPr>
          <a:xfrm rot="0">
            <a:off x="16244888" y="5730240"/>
            <a:ext cx="343853" cy="193358"/>
            <a:chOff x="0" y="0"/>
            <a:chExt cx="458470" cy="257810"/>
          </a:xfrm>
        </p:grpSpPr>
        <p:sp>
          <p:nvSpPr>
            <p:cNvPr name="Freeform 33" id="33"/>
            <p:cNvSpPr/>
            <p:nvPr/>
          </p:nvSpPr>
          <p:spPr>
            <a:xfrm flipH="false" flipV="false" rot="0">
              <a:off x="48260" y="50800"/>
              <a:ext cx="363220" cy="163830"/>
            </a:xfrm>
            <a:custGeom>
              <a:avLst/>
              <a:gdLst/>
              <a:ahLst/>
              <a:cxnLst/>
              <a:rect r="r" b="b" t="t" l="l"/>
              <a:pathLst>
                <a:path h="163830" w="363220">
                  <a:moveTo>
                    <a:pt x="78740" y="1270"/>
                  </a:moveTo>
                  <a:cubicBezTo>
                    <a:pt x="304800" y="3810"/>
                    <a:pt x="318770" y="6350"/>
                    <a:pt x="330200" y="16510"/>
                  </a:cubicBezTo>
                  <a:cubicBezTo>
                    <a:pt x="342900" y="25400"/>
                    <a:pt x="354330" y="41910"/>
                    <a:pt x="358140" y="57150"/>
                  </a:cubicBezTo>
                  <a:cubicBezTo>
                    <a:pt x="363220" y="72390"/>
                    <a:pt x="363220" y="91440"/>
                    <a:pt x="355600" y="106680"/>
                  </a:cubicBezTo>
                  <a:cubicBezTo>
                    <a:pt x="346710" y="124460"/>
                    <a:pt x="321310" y="149860"/>
                    <a:pt x="300990" y="153670"/>
                  </a:cubicBezTo>
                  <a:cubicBezTo>
                    <a:pt x="279400" y="158750"/>
                    <a:pt x="246380" y="148590"/>
                    <a:pt x="229870" y="134620"/>
                  </a:cubicBezTo>
                  <a:cubicBezTo>
                    <a:pt x="214630" y="119380"/>
                    <a:pt x="205740" y="85090"/>
                    <a:pt x="207010" y="66040"/>
                  </a:cubicBezTo>
                  <a:cubicBezTo>
                    <a:pt x="208280" y="48260"/>
                    <a:pt x="218440" y="33020"/>
                    <a:pt x="229870" y="21590"/>
                  </a:cubicBezTo>
                  <a:cubicBezTo>
                    <a:pt x="241300" y="11430"/>
                    <a:pt x="259080" y="1270"/>
                    <a:pt x="275590" y="1270"/>
                  </a:cubicBezTo>
                  <a:cubicBezTo>
                    <a:pt x="295910" y="0"/>
                    <a:pt x="328930" y="11430"/>
                    <a:pt x="342900" y="27940"/>
                  </a:cubicBezTo>
                  <a:cubicBezTo>
                    <a:pt x="356870" y="44450"/>
                    <a:pt x="361950" y="78740"/>
                    <a:pt x="358140" y="99060"/>
                  </a:cubicBezTo>
                  <a:cubicBezTo>
                    <a:pt x="355600" y="115570"/>
                    <a:pt x="342900" y="130810"/>
                    <a:pt x="330200" y="139700"/>
                  </a:cubicBezTo>
                  <a:cubicBezTo>
                    <a:pt x="318770" y="149860"/>
                    <a:pt x="304800" y="152400"/>
                    <a:pt x="283210" y="156210"/>
                  </a:cubicBezTo>
                  <a:cubicBezTo>
                    <a:pt x="240030" y="162560"/>
                    <a:pt x="124460" y="163830"/>
                    <a:pt x="78740" y="154940"/>
                  </a:cubicBezTo>
                  <a:cubicBezTo>
                    <a:pt x="55880" y="151130"/>
                    <a:pt x="40640" y="147320"/>
                    <a:pt x="27940" y="135890"/>
                  </a:cubicBezTo>
                  <a:cubicBezTo>
                    <a:pt x="15240" y="124460"/>
                    <a:pt x="5080" y="102870"/>
                    <a:pt x="2540" y="87630"/>
                  </a:cubicBezTo>
                  <a:cubicBezTo>
                    <a:pt x="0" y="74930"/>
                    <a:pt x="1270" y="62230"/>
                    <a:pt x="6350" y="50800"/>
                  </a:cubicBezTo>
                  <a:cubicBezTo>
                    <a:pt x="13970" y="36830"/>
                    <a:pt x="29210" y="17780"/>
                    <a:pt x="43180" y="10160"/>
                  </a:cubicBezTo>
                  <a:cubicBezTo>
                    <a:pt x="54610" y="3810"/>
                    <a:pt x="78740" y="1270"/>
                    <a:pt x="78740" y="1270"/>
                  </a:cubicBezTo>
                </a:path>
              </a:pathLst>
            </a:custGeom>
            <a:solidFill>
              <a:srgbClr val="FFFFFF"/>
            </a:solidFill>
            <a:ln cap="sq">
              <a:noFill/>
              <a:prstDash val="solid"/>
              <a:miter/>
            </a:ln>
          </p:spPr>
        </p:sp>
      </p:grpSp>
      <p:grpSp>
        <p:nvGrpSpPr>
          <p:cNvPr name="Group 34" id="34"/>
          <p:cNvGrpSpPr/>
          <p:nvPr/>
        </p:nvGrpSpPr>
        <p:grpSpPr>
          <a:xfrm rot="0">
            <a:off x="16636365" y="8737282"/>
            <a:ext cx="188595" cy="184785"/>
            <a:chOff x="0" y="0"/>
            <a:chExt cx="251460" cy="246380"/>
          </a:xfrm>
        </p:grpSpPr>
        <p:sp>
          <p:nvSpPr>
            <p:cNvPr name="Freeform 35" id="35"/>
            <p:cNvSpPr/>
            <p:nvPr/>
          </p:nvSpPr>
          <p:spPr>
            <a:xfrm flipH="false" flipV="false" rot="0">
              <a:off x="49530" y="49530"/>
              <a:ext cx="149860" cy="151130"/>
            </a:xfrm>
            <a:custGeom>
              <a:avLst/>
              <a:gdLst/>
              <a:ahLst/>
              <a:cxnLst/>
              <a:rect r="r" b="b" t="t" l="l"/>
              <a:pathLst>
                <a:path h="151130" w="149860">
                  <a:moveTo>
                    <a:pt x="149860" y="53340"/>
                  </a:moveTo>
                  <a:cubicBezTo>
                    <a:pt x="130810" y="133350"/>
                    <a:pt x="120650" y="140970"/>
                    <a:pt x="109220" y="144780"/>
                  </a:cubicBezTo>
                  <a:cubicBezTo>
                    <a:pt x="91440" y="151130"/>
                    <a:pt x="54610" y="148590"/>
                    <a:pt x="38100" y="140970"/>
                  </a:cubicBezTo>
                  <a:cubicBezTo>
                    <a:pt x="25400" y="135890"/>
                    <a:pt x="17780" y="125730"/>
                    <a:pt x="12700" y="115570"/>
                  </a:cubicBezTo>
                  <a:cubicBezTo>
                    <a:pt x="6350" y="105410"/>
                    <a:pt x="0" y="93980"/>
                    <a:pt x="1270" y="80010"/>
                  </a:cubicBezTo>
                  <a:cubicBezTo>
                    <a:pt x="2540" y="62230"/>
                    <a:pt x="17780" y="29210"/>
                    <a:pt x="30480" y="15240"/>
                  </a:cubicBezTo>
                  <a:cubicBezTo>
                    <a:pt x="39370" y="6350"/>
                    <a:pt x="50800" y="1270"/>
                    <a:pt x="63500" y="1270"/>
                  </a:cubicBezTo>
                  <a:cubicBezTo>
                    <a:pt x="82550" y="0"/>
                    <a:pt x="130810" y="21590"/>
                    <a:pt x="130810" y="21590"/>
                  </a:cubicBezTo>
                </a:path>
              </a:pathLst>
            </a:custGeom>
            <a:solidFill>
              <a:srgbClr val="FFFFFF"/>
            </a:solidFill>
            <a:ln cap="sq">
              <a:noFill/>
              <a:prstDash val="solid"/>
              <a:miter/>
            </a:ln>
          </p:spPr>
        </p:sp>
      </p:grpSp>
      <p:grpSp>
        <p:nvGrpSpPr>
          <p:cNvPr name="Group 36" id="36"/>
          <p:cNvGrpSpPr/>
          <p:nvPr/>
        </p:nvGrpSpPr>
        <p:grpSpPr>
          <a:xfrm rot="0">
            <a:off x="16462057" y="8731568"/>
            <a:ext cx="362903" cy="300990"/>
            <a:chOff x="0" y="0"/>
            <a:chExt cx="483870" cy="401320"/>
          </a:xfrm>
        </p:grpSpPr>
        <p:sp>
          <p:nvSpPr>
            <p:cNvPr name="Freeform 37" id="37"/>
            <p:cNvSpPr/>
            <p:nvPr/>
          </p:nvSpPr>
          <p:spPr>
            <a:xfrm flipH="false" flipV="false" rot="0">
              <a:off x="48260" y="36830"/>
              <a:ext cx="388620" cy="325120"/>
            </a:xfrm>
            <a:custGeom>
              <a:avLst/>
              <a:gdLst/>
              <a:ahLst/>
              <a:cxnLst/>
              <a:rect r="r" b="b" t="t" l="l"/>
              <a:pathLst>
                <a:path h="325120" w="388620">
                  <a:moveTo>
                    <a:pt x="311150" y="173990"/>
                  </a:moveTo>
                  <a:cubicBezTo>
                    <a:pt x="77470" y="167640"/>
                    <a:pt x="63500" y="156210"/>
                    <a:pt x="53340" y="142240"/>
                  </a:cubicBezTo>
                  <a:cubicBezTo>
                    <a:pt x="43180" y="127000"/>
                    <a:pt x="36830" y="104140"/>
                    <a:pt x="39370" y="86360"/>
                  </a:cubicBezTo>
                  <a:cubicBezTo>
                    <a:pt x="41910" y="68580"/>
                    <a:pt x="54610" y="46990"/>
                    <a:pt x="66040" y="35560"/>
                  </a:cubicBezTo>
                  <a:cubicBezTo>
                    <a:pt x="76200" y="25400"/>
                    <a:pt x="85090" y="21590"/>
                    <a:pt x="100330" y="17780"/>
                  </a:cubicBezTo>
                  <a:cubicBezTo>
                    <a:pt x="125730" y="10160"/>
                    <a:pt x="170180" y="12700"/>
                    <a:pt x="204470" y="13970"/>
                  </a:cubicBezTo>
                  <a:cubicBezTo>
                    <a:pt x="237490" y="15240"/>
                    <a:pt x="278130" y="11430"/>
                    <a:pt x="306070" y="26670"/>
                  </a:cubicBezTo>
                  <a:cubicBezTo>
                    <a:pt x="334010" y="41910"/>
                    <a:pt x="361950" y="74930"/>
                    <a:pt x="372110" y="104140"/>
                  </a:cubicBezTo>
                  <a:cubicBezTo>
                    <a:pt x="381000" y="133350"/>
                    <a:pt x="377190" y="173990"/>
                    <a:pt x="361950" y="203200"/>
                  </a:cubicBezTo>
                  <a:cubicBezTo>
                    <a:pt x="344170" y="236220"/>
                    <a:pt x="298450" y="267970"/>
                    <a:pt x="256540" y="285750"/>
                  </a:cubicBezTo>
                  <a:cubicBezTo>
                    <a:pt x="207010" y="307340"/>
                    <a:pt x="115570" y="313690"/>
                    <a:pt x="78740" y="309880"/>
                  </a:cubicBezTo>
                  <a:cubicBezTo>
                    <a:pt x="60960" y="308610"/>
                    <a:pt x="50800" y="303530"/>
                    <a:pt x="39370" y="297180"/>
                  </a:cubicBezTo>
                  <a:cubicBezTo>
                    <a:pt x="27940" y="289560"/>
                    <a:pt x="17780" y="279400"/>
                    <a:pt x="11430" y="266700"/>
                  </a:cubicBezTo>
                  <a:cubicBezTo>
                    <a:pt x="3810" y="251460"/>
                    <a:pt x="0" y="223520"/>
                    <a:pt x="2540" y="207010"/>
                  </a:cubicBezTo>
                  <a:cubicBezTo>
                    <a:pt x="5080" y="191770"/>
                    <a:pt x="12700" y="180340"/>
                    <a:pt x="20320" y="170180"/>
                  </a:cubicBezTo>
                  <a:cubicBezTo>
                    <a:pt x="29210" y="160020"/>
                    <a:pt x="36830" y="151130"/>
                    <a:pt x="54610" y="146050"/>
                  </a:cubicBezTo>
                  <a:cubicBezTo>
                    <a:pt x="96520" y="130810"/>
                    <a:pt x="237490" y="125730"/>
                    <a:pt x="292100" y="139700"/>
                  </a:cubicBezTo>
                  <a:cubicBezTo>
                    <a:pt x="325120" y="147320"/>
                    <a:pt x="350520" y="157480"/>
                    <a:pt x="364490" y="177800"/>
                  </a:cubicBezTo>
                  <a:cubicBezTo>
                    <a:pt x="378460" y="196850"/>
                    <a:pt x="379730" y="237490"/>
                    <a:pt x="373380" y="259080"/>
                  </a:cubicBezTo>
                  <a:cubicBezTo>
                    <a:pt x="368300" y="276860"/>
                    <a:pt x="351790" y="292100"/>
                    <a:pt x="337820" y="300990"/>
                  </a:cubicBezTo>
                  <a:cubicBezTo>
                    <a:pt x="322580" y="309880"/>
                    <a:pt x="300990" y="316230"/>
                    <a:pt x="283210" y="312420"/>
                  </a:cubicBezTo>
                  <a:cubicBezTo>
                    <a:pt x="260350" y="308610"/>
                    <a:pt x="227330" y="288290"/>
                    <a:pt x="215900" y="266700"/>
                  </a:cubicBezTo>
                  <a:cubicBezTo>
                    <a:pt x="204470" y="246380"/>
                    <a:pt x="207010" y="205740"/>
                    <a:pt x="215900" y="185420"/>
                  </a:cubicBezTo>
                  <a:cubicBezTo>
                    <a:pt x="222250" y="168910"/>
                    <a:pt x="240030" y="154940"/>
                    <a:pt x="255270" y="147320"/>
                  </a:cubicBezTo>
                  <a:cubicBezTo>
                    <a:pt x="271780" y="139700"/>
                    <a:pt x="293370" y="135890"/>
                    <a:pt x="311150" y="140970"/>
                  </a:cubicBezTo>
                  <a:cubicBezTo>
                    <a:pt x="332740" y="148590"/>
                    <a:pt x="364490" y="171450"/>
                    <a:pt x="373380" y="194310"/>
                  </a:cubicBezTo>
                  <a:cubicBezTo>
                    <a:pt x="382270" y="215900"/>
                    <a:pt x="378460" y="255270"/>
                    <a:pt x="364490" y="275590"/>
                  </a:cubicBezTo>
                  <a:cubicBezTo>
                    <a:pt x="350520" y="294640"/>
                    <a:pt x="323850" y="306070"/>
                    <a:pt x="292100" y="313690"/>
                  </a:cubicBezTo>
                  <a:cubicBezTo>
                    <a:pt x="241300" y="325120"/>
                    <a:pt x="120650" y="317500"/>
                    <a:pt x="78740" y="309880"/>
                  </a:cubicBezTo>
                  <a:cubicBezTo>
                    <a:pt x="59690" y="307340"/>
                    <a:pt x="50800" y="303530"/>
                    <a:pt x="39370" y="297180"/>
                  </a:cubicBezTo>
                  <a:cubicBezTo>
                    <a:pt x="27940" y="289560"/>
                    <a:pt x="17780" y="279400"/>
                    <a:pt x="11430" y="266700"/>
                  </a:cubicBezTo>
                  <a:cubicBezTo>
                    <a:pt x="3810" y="251460"/>
                    <a:pt x="0" y="223520"/>
                    <a:pt x="2540" y="207010"/>
                  </a:cubicBezTo>
                  <a:cubicBezTo>
                    <a:pt x="5080" y="191770"/>
                    <a:pt x="12700" y="180340"/>
                    <a:pt x="20320" y="170180"/>
                  </a:cubicBezTo>
                  <a:cubicBezTo>
                    <a:pt x="29210" y="160020"/>
                    <a:pt x="40640" y="149860"/>
                    <a:pt x="54610" y="146050"/>
                  </a:cubicBezTo>
                  <a:cubicBezTo>
                    <a:pt x="68580" y="139700"/>
                    <a:pt x="87630" y="137160"/>
                    <a:pt x="106680" y="140970"/>
                  </a:cubicBezTo>
                  <a:cubicBezTo>
                    <a:pt x="134620" y="144780"/>
                    <a:pt x="204470" y="172720"/>
                    <a:pt x="204470" y="177800"/>
                  </a:cubicBezTo>
                  <a:cubicBezTo>
                    <a:pt x="203200" y="184150"/>
                    <a:pt x="127000" y="182880"/>
                    <a:pt x="100330" y="173990"/>
                  </a:cubicBezTo>
                  <a:cubicBezTo>
                    <a:pt x="80010" y="167640"/>
                    <a:pt x="63500" y="157480"/>
                    <a:pt x="53340" y="142240"/>
                  </a:cubicBezTo>
                  <a:cubicBezTo>
                    <a:pt x="41910" y="123190"/>
                    <a:pt x="36830" y="87630"/>
                    <a:pt x="44450" y="67310"/>
                  </a:cubicBezTo>
                  <a:cubicBezTo>
                    <a:pt x="52070" y="46990"/>
                    <a:pt x="73660" y="27940"/>
                    <a:pt x="100330" y="17780"/>
                  </a:cubicBezTo>
                  <a:cubicBezTo>
                    <a:pt x="146050" y="0"/>
                    <a:pt x="265430" y="8890"/>
                    <a:pt x="311150" y="17780"/>
                  </a:cubicBezTo>
                  <a:cubicBezTo>
                    <a:pt x="335280" y="21590"/>
                    <a:pt x="350520" y="27940"/>
                    <a:pt x="363220" y="36830"/>
                  </a:cubicBezTo>
                  <a:cubicBezTo>
                    <a:pt x="373380" y="45720"/>
                    <a:pt x="379730" y="55880"/>
                    <a:pt x="384810" y="68580"/>
                  </a:cubicBezTo>
                  <a:cubicBezTo>
                    <a:pt x="388620" y="83820"/>
                    <a:pt x="388620" y="107950"/>
                    <a:pt x="383540" y="123190"/>
                  </a:cubicBezTo>
                  <a:cubicBezTo>
                    <a:pt x="379730" y="135890"/>
                    <a:pt x="373380" y="146050"/>
                    <a:pt x="363220" y="154940"/>
                  </a:cubicBezTo>
                  <a:cubicBezTo>
                    <a:pt x="350520" y="163830"/>
                    <a:pt x="311150" y="173990"/>
                    <a:pt x="311150" y="173990"/>
                  </a:cubicBezTo>
                </a:path>
              </a:pathLst>
            </a:custGeom>
            <a:solidFill>
              <a:srgbClr val="FFFFFF"/>
            </a:solidFill>
            <a:ln cap="sq">
              <a:noFill/>
              <a:prstDash val="solid"/>
              <a:miter/>
            </a:ln>
          </p:spPr>
        </p:sp>
      </p:grpSp>
      <p:grpSp>
        <p:nvGrpSpPr>
          <p:cNvPr name="Group 38" id="38"/>
          <p:cNvGrpSpPr/>
          <p:nvPr/>
        </p:nvGrpSpPr>
        <p:grpSpPr>
          <a:xfrm rot="0">
            <a:off x="16705898" y="8779193"/>
            <a:ext cx="188595" cy="184785"/>
            <a:chOff x="0" y="0"/>
            <a:chExt cx="251460" cy="246380"/>
          </a:xfrm>
        </p:grpSpPr>
        <p:sp>
          <p:nvSpPr>
            <p:cNvPr name="Freeform 39" id="39"/>
            <p:cNvSpPr/>
            <p:nvPr/>
          </p:nvSpPr>
          <p:spPr>
            <a:xfrm flipH="false" flipV="false" rot="0">
              <a:off x="50800" y="49530"/>
              <a:ext cx="149860" cy="151130"/>
            </a:xfrm>
            <a:custGeom>
              <a:avLst/>
              <a:gdLst/>
              <a:ahLst/>
              <a:cxnLst/>
              <a:rect r="r" b="b" t="t" l="l"/>
              <a:pathLst>
                <a:path h="151130" w="149860">
                  <a:moveTo>
                    <a:pt x="149860" y="53340"/>
                  </a:moveTo>
                  <a:cubicBezTo>
                    <a:pt x="129540" y="133350"/>
                    <a:pt x="120650" y="140970"/>
                    <a:pt x="107950" y="144780"/>
                  </a:cubicBezTo>
                  <a:cubicBezTo>
                    <a:pt x="90170" y="151130"/>
                    <a:pt x="53340" y="148590"/>
                    <a:pt x="36830" y="140970"/>
                  </a:cubicBezTo>
                  <a:cubicBezTo>
                    <a:pt x="25400" y="135890"/>
                    <a:pt x="17780" y="125730"/>
                    <a:pt x="11430" y="115570"/>
                  </a:cubicBezTo>
                  <a:cubicBezTo>
                    <a:pt x="5080" y="105410"/>
                    <a:pt x="0" y="93980"/>
                    <a:pt x="0" y="80010"/>
                  </a:cubicBezTo>
                  <a:cubicBezTo>
                    <a:pt x="1270" y="62230"/>
                    <a:pt x="16510" y="29210"/>
                    <a:pt x="29210" y="15240"/>
                  </a:cubicBezTo>
                  <a:cubicBezTo>
                    <a:pt x="39370" y="6350"/>
                    <a:pt x="49530" y="1270"/>
                    <a:pt x="62230" y="1270"/>
                  </a:cubicBezTo>
                  <a:cubicBezTo>
                    <a:pt x="81280" y="0"/>
                    <a:pt x="130810" y="21590"/>
                    <a:pt x="130810" y="21590"/>
                  </a:cubicBezTo>
                </a:path>
              </a:pathLst>
            </a:custGeom>
            <a:solidFill>
              <a:srgbClr val="FFFFFF"/>
            </a:solidFill>
            <a:ln cap="sq">
              <a:noFill/>
              <a:prstDash val="solid"/>
              <a:miter/>
            </a:ln>
          </p:spPr>
        </p:sp>
      </p:grpSp>
      <p:grpSp>
        <p:nvGrpSpPr>
          <p:cNvPr name="Group 40" id="40"/>
          <p:cNvGrpSpPr/>
          <p:nvPr/>
        </p:nvGrpSpPr>
        <p:grpSpPr>
          <a:xfrm rot="0">
            <a:off x="16734473" y="8806815"/>
            <a:ext cx="188595" cy="184785"/>
            <a:chOff x="0" y="0"/>
            <a:chExt cx="251460" cy="246380"/>
          </a:xfrm>
        </p:grpSpPr>
        <p:sp>
          <p:nvSpPr>
            <p:cNvPr name="Freeform 41" id="41"/>
            <p:cNvSpPr/>
            <p:nvPr/>
          </p:nvSpPr>
          <p:spPr>
            <a:xfrm flipH="false" flipV="false" rot="0">
              <a:off x="49530" y="49530"/>
              <a:ext cx="149860" cy="151130"/>
            </a:xfrm>
            <a:custGeom>
              <a:avLst/>
              <a:gdLst/>
              <a:ahLst/>
              <a:cxnLst/>
              <a:rect r="r" b="b" t="t" l="l"/>
              <a:pathLst>
                <a:path h="151130" w="149860">
                  <a:moveTo>
                    <a:pt x="149860" y="53340"/>
                  </a:moveTo>
                  <a:cubicBezTo>
                    <a:pt x="129540" y="134620"/>
                    <a:pt x="120650" y="140970"/>
                    <a:pt x="107950" y="146050"/>
                  </a:cubicBezTo>
                  <a:cubicBezTo>
                    <a:pt x="90170" y="151130"/>
                    <a:pt x="54610" y="148590"/>
                    <a:pt x="38100" y="140970"/>
                  </a:cubicBezTo>
                  <a:cubicBezTo>
                    <a:pt x="25400" y="135890"/>
                    <a:pt x="17780" y="125730"/>
                    <a:pt x="11430" y="115570"/>
                  </a:cubicBezTo>
                  <a:cubicBezTo>
                    <a:pt x="5080" y="105410"/>
                    <a:pt x="0" y="93980"/>
                    <a:pt x="1270" y="80010"/>
                  </a:cubicBezTo>
                  <a:cubicBezTo>
                    <a:pt x="2540" y="62230"/>
                    <a:pt x="16510" y="29210"/>
                    <a:pt x="30480" y="16510"/>
                  </a:cubicBezTo>
                  <a:cubicBezTo>
                    <a:pt x="39370" y="6350"/>
                    <a:pt x="49530" y="1270"/>
                    <a:pt x="63500" y="1270"/>
                  </a:cubicBezTo>
                  <a:cubicBezTo>
                    <a:pt x="81280" y="0"/>
                    <a:pt x="130810" y="21590"/>
                    <a:pt x="130810" y="21590"/>
                  </a:cubicBezTo>
                </a:path>
              </a:pathLst>
            </a:custGeom>
            <a:solidFill>
              <a:srgbClr val="FFFFFF"/>
            </a:solidFill>
            <a:ln cap="sq">
              <a:noFill/>
              <a:prstDash val="solid"/>
              <a:miter/>
            </a:ln>
          </p:spPr>
        </p:sp>
      </p:grpSp>
      <p:grpSp>
        <p:nvGrpSpPr>
          <p:cNvPr name="Group 42" id="42"/>
          <p:cNvGrpSpPr/>
          <p:nvPr/>
        </p:nvGrpSpPr>
        <p:grpSpPr>
          <a:xfrm rot="0">
            <a:off x="10141362" y="3044831"/>
            <a:ext cx="7772021" cy="6213469"/>
            <a:chOff x="0" y="0"/>
            <a:chExt cx="2701203" cy="2159521"/>
          </a:xfrm>
        </p:grpSpPr>
        <p:sp>
          <p:nvSpPr>
            <p:cNvPr name="Freeform 43" id="43"/>
            <p:cNvSpPr/>
            <p:nvPr/>
          </p:nvSpPr>
          <p:spPr>
            <a:xfrm flipH="false" flipV="false" rot="0">
              <a:off x="57150" y="58420"/>
              <a:ext cx="2631353" cy="2088401"/>
            </a:xfrm>
            <a:custGeom>
              <a:avLst/>
              <a:gdLst/>
              <a:ahLst/>
              <a:cxnLst/>
              <a:rect r="r" b="b" t="t" l="l"/>
              <a:pathLst>
                <a:path h="2088401" w="2631353">
                  <a:moveTo>
                    <a:pt x="2546263" y="2057921"/>
                  </a:moveTo>
                  <a:lnTo>
                    <a:pt x="0" y="2057921"/>
                  </a:lnTo>
                  <a:cubicBezTo>
                    <a:pt x="5080" y="2075701"/>
                    <a:pt x="21590" y="2088401"/>
                    <a:pt x="40640" y="2088401"/>
                  </a:cubicBezTo>
                  <a:lnTo>
                    <a:pt x="2588173" y="2088401"/>
                  </a:lnTo>
                  <a:cubicBezTo>
                    <a:pt x="2612303" y="2088401"/>
                    <a:pt x="2631353" y="2069351"/>
                    <a:pt x="2631353" y="2045221"/>
                  </a:cubicBezTo>
                  <a:lnTo>
                    <a:pt x="2631353" y="40640"/>
                  </a:lnTo>
                  <a:cubicBezTo>
                    <a:pt x="2631353" y="21590"/>
                    <a:pt x="2618653" y="6350"/>
                    <a:pt x="2602143" y="0"/>
                  </a:cubicBezTo>
                  <a:lnTo>
                    <a:pt x="2602143" y="2002041"/>
                  </a:lnTo>
                  <a:cubicBezTo>
                    <a:pt x="2602143" y="2032521"/>
                    <a:pt x="2576743" y="2057921"/>
                    <a:pt x="2546263" y="2057921"/>
                  </a:cubicBezTo>
                  <a:close/>
                </a:path>
              </a:pathLst>
            </a:custGeom>
            <a:solidFill>
              <a:srgbClr val="FF19CF"/>
            </a:solidFill>
          </p:spPr>
        </p:sp>
        <p:sp>
          <p:nvSpPr>
            <p:cNvPr name="Freeform 44" id="44"/>
            <p:cNvSpPr/>
            <p:nvPr/>
          </p:nvSpPr>
          <p:spPr>
            <a:xfrm flipH="false" flipV="false" rot="0">
              <a:off x="12700" y="12700"/>
              <a:ext cx="2633893" cy="2090941"/>
            </a:xfrm>
            <a:custGeom>
              <a:avLst/>
              <a:gdLst/>
              <a:ahLst/>
              <a:cxnLst/>
              <a:rect r="r" b="b" t="t" l="l"/>
              <a:pathLst>
                <a:path h="2090941" w="2633893">
                  <a:moveTo>
                    <a:pt x="43180" y="2090941"/>
                  </a:moveTo>
                  <a:lnTo>
                    <a:pt x="2590713" y="2090941"/>
                  </a:lnTo>
                  <a:cubicBezTo>
                    <a:pt x="2614843" y="2090941"/>
                    <a:pt x="2633893" y="2071891"/>
                    <a:pt x="2633893" y="2047761"/>
                  </a:cubicBezTo>
                  <a:lnTo>
                    <a:pt x="2633893" y="43180"/>
                  </a:lnTo>
                  <a:cubicBezTo>
                    <a:pt x="2633893" y="19050"/>
                    <a:pt x="2614843" y="0"/>
                    <a:pt x="2590713" y="0"/>
                  </a:cubicBezTo>
                  <a:lnTo>
                    <a:pt x="43180" y="0"/>
                  </a:lnTo>
                  <a:cubicBezTo>
                    <a:pt x="19050" y="0"/>
                    <a:pt x="0" y="19050"/>
                    <a:pt x="0" y="43180"/>
                  </a:cubicBezTo>
                  <a:lnTo>
                    <a:pt x="0" y="2047761"/>
                  </a:lnTo>
                  <a:cubicBezTo>
                    <a:pt x="0" y="2071891"/>
                    <a:pt x="19050" y="2090941"/>
                    <a:pt x="43180" y="2090941"/>
                  </a:cubicBezTo>
                  <a:close/>
                </a:path>
              </a:pathLst>
            </a:custGeom>
            <a:solidFill>
              <a:srgbClr val="FFFFFF"/>
            </a:solidFill>
          </p:spPr>
        </p:sp>
        <p:sp>
          <p:nvSpPr>
            <p:cNvPr name="Freeform 45" id="45"/>
            <p:cNvSpPr/>
            <p:nvPr/>
          </p:nvSpPr>
          <p:spPr>
            <a:xfrm flipH="false" flipV="false" rot="0">
              <a:off x="0" y="0"/>
              <a:ext cx="2701203" cy="2159521"/>
            </a:xfrm>
            <a:custGeom>
              <a:avLst/>
              <a:gdLst/>
              <a:ahLst/>
              <a:cxnLst/>
              <a:rect r="r" b="b" t="t" l="l"/>
              <a:pathLst>
                <a:path h="2159521" w="2701203">
                  <a:moveTo>
                    <a:pt x="2658023" y="44450"/>
                  </a:moveTo>
                  <a:cubicBezTo>
                    <a:pt x="2652943" y="19050"/>
                    <a:pt x="2630083" y="0"/>
                    <a:pt x="2603413" y="0"/>
                  </a:cubicBezTo>
                  <a:lnTo>
                    <a:pt x="55880" y="0"/>
                  </a:lnTo>
                  <a:cubicBezTo>
                    <a:pt x="25400" y="0"/>
                    <a:pt x="0" y="25400"/>
                    <a:pt x="0" y="55880"/>
                  </a:cubicBezTo>
                  <a:lnTo>
                    <a:pt x="0" y="2060461"/>
                  </a:lnTo>
                  <a:cubicBezTo>
                    <a:pt x="0" y="2087131"/>
                    <a:pt x="17780" y="2108721"/>
                    <a:pt x="43180" y="2115071"/>
                  </a:cubicBezTo>
                  <a:cubicBezTo>
                    <a:pt x="48260" y="2140471"/>
                    <a:pt x="71120" y="2159521"/>
                    <a:pt x="97790" y="2159521"/>
                  </a:cubicBezTo>
                  <a:lnTo>
                    <a:pt x="2645323" y="2159521"/>
                  </a:lnTo>
                  <a:cubicBezTo>
                    <a:pt x="2675803" y="2159521"/>
                    <a:pt x="2701203" y="2134121"/>
                    <a:pt x="2701203" y="2103641"/>
                  </a:cubicBezTo>
                  <a:lnTo>
                    <a:pt x="2701203" y="99060"/>
                  </a:lnTo>
                  <a:cubicBezTo>
                    <a:pt x="2701203" y="72390"/>
                    <a:pt x="2683423" y="50800"/>
                    <a:pt x="2658023" y="44450"/>
                  </a:cubicBezTo>
                  <a:close/>
                  <a:moveTo>
                    <a:pt x="12700" y="2060461"/>
                  </a:moveTo>
                  <a:lnTo>
                    <a:pt x="12700" y="55880"/>
                  </a:lnTo>
                  <a:cubicBezTo>
                    <a:pt x="12700" y="31750"/>
                    <a:pt x="31750" y="12700"/>
                    <a:pt x="55880" y="12700"/>
                  </a:cubicBezTo>
                  <a:lnTo>
                    <a:pt x="2603413" y="12700"/>
                  </a:lnTo>
                  <a:cubicBezTo>
                    <a:pt x="2627543" y="12700"/>
                    <a:pt x="2646593" y="31750"/>
                    <a:pt x="2646593" y="55880"/>
                  </a:cubicBezTo>
                  <a:lnTo>
                    <a:pt x="2646593" y="2060461"/>
                  </a:lnTo>
                  <a:cubicBezTo>
                    <a:pt x="2646593" y="2084591"/>
                    <a:pt x="2627543" y="2103641"/>
                    <a:pt x="2603413" y="2103641"/>
                  </a:cubicBezTo>
                  <a:lnTo>
                    <a:pt x="55880" y="2103641"/>
                  </a:lnTo>
                  <a:cubicBezTo>
                    <a:pt x="31750" y="2103641"/>
                    <a:pt x="12700" y="2084591"/>
                    <a:pt x="12700" y="2060461"/>
                  </a:cubicBezTo>
                  <a:close/>
                  <a:moveTo>
                    <a:pt x="2688503" y="2103641"/>
                  </a:moveTo>
                  <a:cubicBezTo>
                    <a:pt x="2688503" y="2127771"/>
                    <a:pt x="2669453" y="2146821"/>
                    <a:pt x="2645323" y="2146821"/>
                  </a:cubicBezTo>
                  <a:lnTo>
                    <a:pt x="97790" y="2146821"/>
                  </a:lnTo>
                  <a:cubicBezTo>
                    <a:pt x="78740" y="2146821"/>
                    <a:pt x="62230" y="2134121"/>
                    <a:pt x="57150" y="2116341"/>
                  </a:cubicBezTo>
                  <a:lnTo>
                    <a:pt x="2603413" y="2116341"/>
                  </a:lnTo>
                  <a:cubicBezTo>
                    <a:pt x="2633893" y="2116341"/>
                    <a:pt x="2659293" y="2090941"/>
                    <a:pt x="2659293" y="2060461"/>
                  </a:cubicBezTo>
                  <a:lnTo>
                    <a:pt x="2659293" y="58420"/>
                  </a:lnTo>
                  <a:cubicBezTo>
                    <a:pt x="2675803" y="64770"/>
                    <a:pt x="2688503" y="80010"/>
                    <a:pt x="2688503" y="99060"/>
                  </a:cubicBezTo>
                  <a:lnTo>
                    <a:pt x="2688503" y="2103641"/>
                  </a:lnTo>
                  <a:close/>
                </a:path>
              </a:pathLst>
            </a:custGeom>
            <a:solidFill>
              <a:srgbClr val="FF19CF"/>
            </a:solidFill>
          </p:spPr>
        </p:sp>
      </p:grpSp>
      <p:sp>
        <p:nvSpPr>
          <p:cNvPr name="Freeform 46" id="46"/>
          <p:cNvSpPr/>
          <p:nvPr/>
        </p:nvSpPr>
        <p:spPr>
          <a:xfrm flipH="false" flipV="false" rot="0">
            <a:off x="10308768" y="3388409"/>
            <a:ext cx="7433010" cy="2459941"/>
          </a:xfrm>
          <a:custGeom>
            <a:avLst/>
            <a:gdLst/>
            <a:ahLst/>
            <a:cxnLst/>
            <a:rect r="r" b="b" t="t" l="l"/>
            <a:pathLst>
              <a:path h="2459941" w="7433010">
                <a:moveTo>
                  <a:pt x="0" y="0"/>
                </a:moveTo>
                <a:lnTo>
                  <a:pt x="7433010" y="0"/>
                </a:lnTo>
                <a:lnTo>
                  <a:pt x="7433010" y="2459941"/>
                </a:lnTo>
                <a:lnTo>
                  <a:pt x="0" y="2459941"/>
                </a:lnTo>
                <a:lnTo>
                  <a:pt x="0" y="0"/>
                </a:lnTo>
                <a:close/>
              </a:path>
            </a:pathLst>
          </a:custGeom>
          <a:blipFill>
            <a:blip r:embed="rId10"/>
            <a:stretch>
              <a:fillRect l="0" t="0" r="0" b="0"/>
            </a:stretch>
          </a:blipFill>
        </p:spPr>
      </p:sp>
      <p:sp>
        <p:nvSpPr>
          <p:cNvPr name="Freeform 47" id="47"/>
          <p:cNvSpPr/>
          <p:nvPr/>
        </p:nvSpPr>
        <p:spPr>
          <a:xfrm flipH="false" flipV="false" rot="0">
            <a:off x="10308768" y="6108554"/>
            <a:ext cx="6323787" cy="2670639"/>
          </a:xfrm>
          <a:custGeom>
            <a:avLst/>
            <a:gdLst/>
            <a:ahLst/>
            <a:cxnLst/>
            <a:rect r="r" b="b" t="t" l="l"/>
            <a:pathLst>
              <a:path h="2670639" w="6323787">
                <a:moveTo>
                  <a:pt x="0" y="0"/>
                </a:moveTo>
                <a:lnTo>
                  <a:pt x="6323787" y="0"/>
                </a:lnTo>
                <a:lnTo>
                  <a:pt x="6323787" y="2670638"/>
                </a:lnTo>
                <a:lnTo>
                  <a:pt x="0" y="2670638"/>
                </a:lnTo>
                <a:lnTo>
                  <a:pt x="0" y="0"/>
                </a:lnTo>
                <a:close/>
              </a:path>
            </a:pathLst>
          </a:custGeom>
          <a:blipFill>
            <a:blip r:embed="rId11"/>
            <a:stretch>
              <a:fillRect l="0" t="0" r="0" b="0"/>
            </a:stretch>
          </a:blipFill>
        </p:spPr>
      </p:sp>
      <p:sp>
        <p:nvSpPr>
          <p:cNvPr name="TextBox 48" id="48"/>
          <p:cNvSpPr txBox="true"/>
          <p:nvPr/>
        </p:nvSpPr>
        <p:spPr>
          <a:xfrm rot="0">
            <a:off x="1028700" y="1009650"/>
            <a:ext cx="8538466" cy="932619"/>
          </a:xfrm>
          <a:prstGeom prst="rect">
            <a:avLst/>
          </a:prstGeom>
        </p:spPr>
        <p:txBody>
          <a:bodyPr anchor="t" rtlCol="false" tIns="0" lIns="0" bIns="0" rIns="0">
            <a:spAutoFit/>
          </a:bodyPr>
          <a:lstStyle/>
          <a:p>
            <a:pPr algn="l">
              <a:lnSpc>
                <a:spcPts val="6600"/>
              </a:lnSpc>
            </a:pPr>
            <a:r>
              <a:rPr lang="en-US" b="true" sz="6000">
                <a:solidFill>
                  <a:srgbClr val="FFFFFF"/>
                </a:solidFill>
                <a:latin typeface="Horizon"/>
                <a:ea typeface="Horizon"/>
                <a:cs typeface="Horizon"/>
                <a:sym typeface="Horizon"/>
              </a:rPr>
              <a:t>KESIMPULAN</a:t>
            </a:r>
          </a:p>
        </p:txBody>
      </p:sp>
      <p:grpSp>
        <p:nvGrpSpPr>
          <p:cNvPr name="Group 49" id="49"/>
          <p:cNvGrpSpPr/>
          <p:nvPr/>
        </p:nvGrpSpPr>
        <p:grpSpPr>
          <a:xfrm rot="0">
            <a:off x="1209405" y="3303281"/>
            <a:ext cx="7934595" cy="5688319"/>
            <a:chOff x="0" y="0"/>
            <a:chExt cx="10579460" cy="7584425"/>
          </a:xfrm>
        </p:grpSpPr>
        <p:sp>
          <p:nvSpPr>
            <p:cNvPr name="TextBox 50" id="50"/>
            <p:cNvSpPr txBox="true"/>
            <p:nvPr/>
          </p:nvSpPr>
          <p:spPr>
            <a:xfrm rot="0">
              <a:off x="0" y="906903"/>
              <a:ext cx="10579460" cy="6708009"/>
            </a:xfrm>
            <a:prstGeom prst="rect">
              <a:avLst/>
            </a:prstGeom>
          </p:spPr>
          <p:txBody>
            <a:bodyPr anchor="t" rtlCol="false" tIns="0" lIns="0" bIns="0" rIns="0">
              <a:spAutoFit/>
            </a:bodyPr>
            <a:lstStyle/>
            <a:p>
              <a:pPr algn="l" marL="0" indent="0" lvl="1">
                <a:lnSpc>
                  <a:spcPts val="4033"/>
                </a:lnSpc>
                <a:spcBef>
                  <a:spcPct val="0"/>
                </a:spcBef>
              </a:pPr>
              <a:r>
                <a:rPr lang="en-US" sz="2520" spc="50">
                  <a:solidFill>
                    <a:srgbClr val="FFFFFF"/>
                  </a:solidFill>
                  <a:latin typeface="Agrandir"/>
                  <a:ea typeface="Agrandir"/>
                  <a:cs typeface="Agrandir"/>
                  <a:sym typeface="Agrandir"/>
                </a:rPr>
                <a:t>Selain hasil maze sebelumnya tadi, Semua maze lain yang telah dicoba menunjukkan bahwa Algoritma A* lebih cepat dalam mencari jalan terpendek pada labirin dibandingkan Algoritma Dijkstra. Waktu yang dibutuhkan algoritma A* dalam mencari jalan keluar labirin lebih singkat daripada Dijkstra. </a:t>
              </a:r>
              <a:r>
                <a:rPr lang="en-US" sz="2520" spc="50">
                  <a:solidFill>
                    <a:srgbClr val="FFFFFF"/>
                  </a:solidFill>
                  <a:latin typeface="Agrandir"/>
                  <a:ea typeface="Agrandir"/>
                  <a:cs typeface="Agrandir"/>
                  <a:sym typeface="Agrandir"/>
                </a:rPr>
                <a:t>Selain itu perbandingan juga dapat dilihat dari jumlah node yang dilalui, dimana jumlah node yang dilalui A* jelas terlihat jauh lebih sedikit</a:t>
              </a:r>
            </a:p>
          </p:txBody>
        </p:sp>
        <p:sp>
          <p:nvSpPr>
            <p:cNvPr name="TextBox 51" id="51"/>
            <p:cNvSpPr txBox="true"/>
            <p:nvPr/>
          </p:nvSpPr>
          <p:spPr>
            <a:xfrm rot="0">
              <a:off x="0" y="-109559"/>
              <a:ext cx="10579460" cy="582942"/>
            </a:xfrm>
            <a:prstGeom prst="rect">
              <a:avLst/>
            </a:prstGeom>
          </p:spPr>
          <p:txBody>
            <a:bodyPr anchor="t" rtlCol="false" tIns="0" lIns="0" bIns="0" rIns="0">
              <a:spAutoFit/>
            </a:bodyPr>
            <a:lstStyle/>
            <a:p>
              <a:pPr algn="l" marL="0" indent="0" lvl="0">
                <a:lnSpc>
                  <a:spcPts val="3600"/>
                </a:lnSpc>
                <a:spcBef>
                  <a:spcPct val="0"/>
                </a:spcBef>
              </a:pPr>
              <a:r>
                <a:rPr lang="en-US" sz="2400" spc="120">
                  <a:solidFill>
                    <a:srgbClr val="FFFD47"/>
                  </a:solidFill>
                  <a:latin typeface="Horizon"/>
                  <a:ea typeface="Horizon"/>
                  <a:cs typeface="Horizon"/>
                  <a:sym typeface="Horizon"/>
                </a:rPr>
                <a:t>HASIL PERBANDINGAN</a:t>
              </a:r>
            </a:p>
          </p:txBody>
        </p:sp>
      </p:grpSp>
      <p:sp>
        <p:nvSpPr>
          <p:cNvPr name="TextBox 52" id="52"/>
          <p:cNvSpPr txBox="true"/>
          <p:nvPr/>
        </p:nvSpPr>
        <p:spPr>
          <a:xfrm rot="0">
            <a:off x="13326257" y="590550"/>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grpSp>
        <p:nvGrpSpPr>
          <p:cNvPr name="Group 2" id="2"/>
          <p:cNvGrpSpPr/>
          <p:nvPr/>
        </p:nvGrpSpPr>
        <p:grpSpPr>
          <a:xfrm rot="0">
            <a:off x="11742107" y="1485484"/>
            <a:ext cx="5796659" cy="1183359"/>
            <a:chOff x="0" y="0"/>
            <a:chExt cx="7728879" cy="1577811"/>
          </a:xfrm>
        </p:grpSpPr>
        <p:sp>
          <p:nvSpPr>
            <p:cNvPr name="Freeform 3" id="3"/>
            <p:cNvSpPr/>
            <p:nvPr/>
          </p:nvSpPr>
          <p:spPr>
            <a:xfrm flipH="false" flipV="false" rot="0">
              <a:off x="2050301" y="83"/>
              <a:ext cx="1577977" cy="1577646"/>
            </a:xfrm>
            <a:custGeom>
              <a:avLst/>
              <a:gdLst/>
              <a:ahLst/>
              <a:cxnLst/>
              <a:rect r="r" b="b" t="t" l="l"/>
              <a:pathLst>
                <a:path h="1577646" w="1577977">
                  <a:moveTo>
                    <a:pt x="0" y="0"/>
                  </a:moveTo>
                  <a:lnTo>
                    <a:pt x="1577977" y="0"/>
                  </a:lnTo>
                  <a:lnTo>
                    <a:pt x="1577977" y="1577646"/>
                  </a:lnTo>
                  <a:lnTo>
                    <a:pt x="0" y="1577646"/>
                  </a:lnTo>
                  <a:lnTo>
                    <a:pt x="0" y="0"/>
                  </a:lnTo>
                  <a:close/>
                </a:path>
              </a:pathLst>
            </a:custGeom>
            <a:blipFill>
              <a:blip r:embed="rId2">
                <a:extLst>
                  <a:ext uri="{96DAC541-7B7A-43D3-8B79-37D633B846F1}">
                    <asvg:svgBlip xmlns:asvg="http://schemas.microsoft.com/office/drawing/2016/SVG/main" r:embed="rId3"/>
                  </a:ext>
                </a:extLst>
              </a:blip>
              <a:stretch>
                <a:fillRect l="0" t="-10" r="0" b="-10"/>
              </a:stretch>
            </a:blipFill>
          </p:spPr>
        </p:sp>
        <p:sp>
          <p:nvSpPr>
            <p:cNvPr name="Freeform 4" id="4"/>
            <p:cNvSpPr/>
            <p:nvPr/>
          </p:nvSpPr>
          <p:spPr>
            <a:xfrm flipH="false" flipV="false" rot="0">
              <a:off x="4100602" y="83"/>
              <a:ext cx="1577977" cy="1577646"/>
            </a:xfrm>
            <a:custGeom>
              <a:avLst/>
              <a:gdLst/>
              <a:ahLst/>
              <a:cxnLst/>
              <a:rect r="r" b="b" t="t" l="l"/>
              <a:pathLst>
                <a:path h="1577646" w="1577977">
                  <a:moveTo>
                    <a:pt x="0" y="0"/>
                  </a:moveTo>
                  <a:lnTo>
                    <a:pt x="1577976" y="0"/>
                  </a:lnTo>
                  <a:lnTo>
                    <a:pt x="1577976" y="1577646"/>
                  </a:lnTo>
                  <a:lnTo>
                    <a:pt x="0" y="1577646"/>
                  </a:lnTo>
                  <a:lnTo>
                    <a:pt x="0" y="0"/>
                  </a:lnTo>
                  <a:close/>
                </a:path>
              </a:pathLst>
            </a:custGeom>
            <a:blipFill>
              <a:blip r:embed="rId4">
                <a:extLst>
                  <a:ext uri="{96DAC541-7B7A-43D3-8B79-37D633B846F1}">
                    <asvg:svgBlip xmlns:asvg="http://schemas.microsoft.com/office/drawing/2016/SVG/main" r:embed="rId5"/>
                  </a:ext>
                </a:extLst>
              </a:blip>
              <a:stretch>
                <a:fillRect l="0" t="-10" r="0" b="-10"/>
              </a:stretch>
            </a:blipFill>
          </p:spPr>
        </p:sp>
        <p:sp>
          <p:nvSpPr>
            <p:cNvPr name="Freeform 5" id="5"/>
            <p:cNvSpPr/>
            <p:nvPr/>
          </p:nvSpPr>
          <p:spPr>
            <a:xfrm flipH="false" flipV="false" rot="0">
              <a:off x="6150902" y="83"/>
              <a:ext cx="1577977" cy="1577646"/>
            </a:xfrm>
            <a:custGeom>
              <a:avLst/>
              <a:gdLst/>
              <a:ahLst/>
              <a:cxnLst/>
              <a:rect r="r" b="b" t="t" l="l"/>
              <a:pathLst>
                <a:path h="1577646" w="1577977">
                  <a:moveTo>
                    <a:pt x="0" y="0"/>
                  </a:moveTo>
                  <a:lnTo>
                    <a:pt x="1577977" y="0"/>
                  </a:lnTo>
                  <a:lnTo>
                    <a:pt x="1577977" y="1577646"/>
                  </a:lnTo>
                  <a:lnTo>
                    <a:pt x="0" y="1577646"/>
                  </a:lnTo>
                  <a:lnTo>
                    <a:pt x="0" y="0"/>
                  </a:lnTo>
                  <a:close/>
                </a:path>
              </a:pathLst>
            </a:custGeom>
            <a:blipFill>
              <a:blip r:embed="rId6">
                <a:extLst>
                  <a:ext uri="{96DAC541-7B7A-43D3-8B79-37D633B846F1}">
                    <asvg:svgBlip xmlns:asvg="http://schemas.microsoft.com/office/drawing/2016/SVG/main" r:embed="rId7"/>
                  </a:ext>
                </a:extLst>
              </a:blip>
              <a:stretch>
                <a:fillRect l="0" t="-10" r="0" b="-10"/>
              </a:stretch>
            </a:blipFill>
          </p:spPr>
        </p:sp>
        <p:sp>
          <p:nvSpPr>
            <p:cNvPr name="Freeform 6" id="6"/>
            <p:cNvSpPr/>
            <p:nvPr/>
          </p:nvSpPr>
          <p:spPr>
            <a:xfrm flipH="false" flipV="false" rot="0">
              <a:off x="0" y="0"/>
              <a:ext cx="1577977" cy="1577811"/>
            </a:xfrm>
            <a:custGeom>
              <a:avLst/>
              <a:gdLst/>
              <a:ahLst/>
              <a:cxnLst/>
              <a:rect r="r" b="b" t="t" l="l"/>
              <a:pathLst>
                <a:path h="1577811" w="1577977">
                  <a:moveTo>
                    <a:pt x="0" y="0"/>
                  </a:moveTo>
                  <a:lnTo>
                    <a:pt x="1577977" y="0"/>
                  </a:lnTo>
                  <a:lnTo>
                    <a:pt x="1577977" y="1577811"/>
                  </a:lnTo>
                  <a:lnTo>
                    <a:pt x="0" y="1577811"/>
                  </a:lnTo>
                  <a:lnTo>
                    <a:pt x="0" y="0"/>
                  </a:lnTo>
                  <a:close/>
                </a:path>
              </a:pathLst>
            </a:custGeom>
            <a:blipFill>
              <a:blip r:embed="rId8">
                <a:extLst>
                  <a:ext uri="{96DAC541-7B7A-43D3-8B79-37D633B846F1}">
                    <asvg:svgBlip xmlns:asvg="http://schemas.microsoft.com/office/drawing/2016/SVG/main" r:embed="rId9"/>
                  </a:ext>
                </a:extLst>
              </a:blip>
              <a:stretch>
                <a:fillRect l="0" t="-5" r="0" b="-5"/>
              </a:stretch>
            </a:blipFill>
          </p:spPr>
        </p:sp>
      </p:grpSp>
      <p:graphicFrame>
        <p:nvGraphicFramePr>
          <p:cNvPr name="Table 7" id="7"/>
          <p:cNvGraphicFramePr>
            <a:graphicFrameLocks noGrp="true"/>
          </p:cNvGraphicFramePr>
          <p:nvPr/>
        </p:nvGraphicFramePr>
        <p:xfrm>
          <a:off x="1028700" y="2899064"/>
          <a:ext cx="16510066" cy="6715465"/>
        </p:xfrm>
        <a:graphic>
          <a:graphicData uri="http://schemas.openxmlformats.org/drawingml/2006/table">
            <a:tbl>
              <a:tblPr/>
              <a:tblGrid>
                <a:gridCol w="4090758"/>
                <a:gridCol w="6340386"/>
                <a:gridCol w="6078922"/>
              </a:tblGrid>
              <a:tr h="1385522">
                <a:tc>
                  <a:txBody>
                    <a:bodyPr anchor="t" rtlCol="false"/>
                    <a:lstStyle/>
                    <a:p>
                      <a:pPr algn="ctr">
                        <a:lnSpc>
                          <a:spcPts val="3628"/>
                        </a:lnSpc>
                        <a:defRPr/>
                      </a:pPr>
                      <a:r>
                        <a:rPr lang="en-US" sz="2592" b="true">
                          <a:solidFill>
                            <a:srgbClr val="000000"/>
                          </a:solidFill>
                          <a:latin typeface="Horizon"/>
                          <a:ea typeface="Horizon"/>
                          <a:cs typeface="Horizon"/>
                          <a:sym typeface="Horizon"/>
                        </a:rPr>
                        <a:t>ASPEK</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c>
                  <a:txBody>
                    <a:bodyPr anchor="t" rtlCol="false"/>
                    <a:lstStyle/>
                    <a:p>
                      <a:pPr algn="ctr">
                        <a:lnSpc>
                          <a:spcPts val="3628"/>
                        </a:lnSpc>
                        <a:defRPr/>
                      </a:pPr>
                      <a:r>
                        <a:rPr lang="en-US" sz="2592">
                          <a:solidFill>
                            <a:srgbClr val="000000"/>
                          </a:solidFill>
                          <a:latin typeface="Horizon"/>
                          <a:ea typeface="Horizon"/>
                          <a:cs typeface="Horizon"/>
                          <a:sym typeface="Horizon"/>
                        </a:rPr>
                        <a:t>DIJKSTRA</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c>
                  <a:txBody>
                    <a:bodyPr anchor="t" rtlCol="false"/>
                    <a:lstStyle/>
                    <a:p>
                      <a:pPr algn="ctr">
                        <a:lnSpc>
                          <a:spcPts val="3628"/>
                        </a:lnSpc>
                        <a:defRPr/>
                      </a:pPr>
                      <a:r>
                        <a:rPr lang="en-US" sz="2592">
                          <a:solidFill>
                            <a:srgbClr val="000000"/>
                          </a:solidFill>
                          <a:latin typeface="Horizon"/>
                          <a:ea typeface="Horizon"/>
                          <a:cs typeface="Horizon"/>
                          <a:sym typeface="Horizon"/>
                        </a:rPr>
                        <a:t>A* (A STAR)</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r>
              <a:tr h="2767031">
                <a:tc>
                  <a:txBody>
                    <a:bodyPr anchor="t" rtlCol="false"/>
                    <a:lstStyle/>
                    <a:p>
                      <a:pPr algn="ctr">
                        <a:lnSpc>
                          <a:spcPts val="3348"/>
                        </a:lnSpc>
                        <a:defRPr/>
                      </a:pPr>
                      <a:r>
                        <a:rPr lang="en-US" sz="2392">
                          <a:solidFill>
                            <a:srgbClr val="FFFFFF"/>
                          </a:solidFill>
                          <a:latin typeface="Horizon"/>
                          <a:ea typeface="Horizon"/>
                          <a:cs typeface="Horizon"/>
                          <a:sym typeface="Horizon"/>
                        </a:rPr>
                        <a:t>KELEBIHAN</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1948"/>
                        </a:lnSpc>
                        <a:defRPr/>
                      </a:pP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l">
                        <a:lnSpc>
                          <a:spcPts val="1679"/>
                        </a:lnSpc>
                        <a:defRPr/>
                      </a:pPr>
                      <a:r>
                        <a:rPr lang="en-US" sz="1200">
                          <a:solidFill>
                            <a:srgbClr val="000000"/>
                          </a:solidFill>
                          <a:latin typeface="Arimo"/>
                          <a:ea typeface="Arimo"/>
                          <a:cs typeface="Arimo"/>
                          <a:sym typeface="Arimo"/>
                        </a:rPr>
                        <a:t>unggul dalam efisiensi waktu karena menggunakan fungsi heuristik, seperti jarak Manhattan, untuk memandu pencarian secara lebih terarah menuju tujuan. Hal ini membuat A* lebih cepat dalam mengevaluasi simpul pada graf besar atau kompleks, terutama jika heuristiknya </a:t>
                      </a:r>
                      <a:r>
                        <a:rPr lang="en-US" sz="1200" i="true">
                          <a:solidFill>
                            <a:srgbClr val="000000"/>
                          </a:solidFill>
                          <a:latin typeface="Arimo Italics"/>
                          <a:ea typeface="Arimo Italics"/>
                          <a:cs typeface="Arimo Italics"/>
                          <a:sym typeface="Arimo Italics"/>
                        </a:rPr>
                        <a:t>admissible</a:t>
                      </a:r>
                      <a:r>
                        <a:rPr lang="en-US" sz="1200">
                          <a:solidFill>
                            <a:srgbClr val="000000"/>
                          </a:solidFill>
                          <a:latin typeface="Arimo"/>
                          <a:ea typeface="Arimo"/>
                          <a:cs typeface="Arimo"/>
                          <a:sym typeface="Arimo"/>
                        </a:rPr>
                        <a:t> (tidak melebih-lebihkan biaya). Selain itu, A* fleksibel karena dapat disesuaikan dengan berbagai fungsi heuristik sesuai kebutuhan.</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2562911">
                <a:tc>
                  <a:txBody>
                    <a:bodyPr anchor="t" rtlCol="false"/>
                    <a:lstStyle/>
                    <a:p>
                      <a:pPr algn="ctr">
                        <a:lnSpc>
                          <a:spcPts val="3348"/>
                        </a:lnSpc>
                        <a:defRPr/>
                      </a:pPr>
                      <a:r>
                        <a:rPr lang="en-US" sz="2392">
                          <a:solidFill>
                            <a:srgbClr val="FFFFFF"/>
                          </a:solidFill>
                          <a:latin typeface="Horizon"/>
                          <a:ea typeface="Horizon"/>
                          <a:cs typeface="Horizon"/>
                          <a:sym typeface="Horizon"/>
                        </a:rPr>
                        <a:t>KEKURANGAN</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1948"/>
                        </a:lnSpc>
                        <a:defRPr/>
                      </a:pP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1948"/>
                        </a:lnSpc>
                        <a:defRPr/>
                      </a:pP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bl>
          </a:graphicData>
        </a:graphic>
      </p:graphicFrame>
      <p:sp>
        <p:nvSpPr>
          <p:cNvPr name="TextBox 8" id="8"/>
          <p:cNvSpPr txBox="true"/>
          <p:nvPr/>
        </p:nvSpPr>
        <p:spPr>
          <a:xfrm rot="0">
            <a:off x="1028700" y="1009650"/>
            <a:ext cx="8538466" cy="932619"/>
          </a:xfrm>
          <a:prstGeom prst="rect">
            <a:avLst/>
          </a:prstGeom>
        </p:spPr>
        <p:txBody>
          <a:bodyPr anchor="t" rtlCol="false" tIns="0" lIns="0" bIns="0" rIns="0">
            <a:spAutoFit/>
          </a:bodyPr>
          <a:lstStyle/>
          <a:p>
            <a:pPr algn="l">
              <a:lnSpc>
                <a:spcPts val="6600"/>
              </a:lnSpc>
            </a:pPr>
            <a:r>
              <a:rPr lang="en-US" b="true" sz="6000">
                <a:solidFill>
                  <a:srgbClr val="FFFFFF"/>
                </a:solidFill>
                <a:latin typeface="Horizon"/>
                <a:ea typeface="Horizon"/>
                <a:cs typeface="Horizon"/>
                <a:sym typeface="Horizon"/>
              </a:rPr>
              <a:t>KESIMPULAN</a:t>
            </a:r>
          </a:p>
        </p:txBody>
      </p:sp>
      <p:sp>
        <p:nvSpPr>
          <p:cNvPr name="TextBox 9" id="9"/>
          <p:cNvSpPr txBox="true"/>
          <p:nvPr/>
        </p:nvSpPr>
        <p:spPr>
          <a:xfrm rot="0">
            <a:off x="11708015" y="4517753"/>
            <a:ext cx="5551285" cy="1368905"/>
          </a:xfrm>
          <a:prstGeom prst="rect">
            <a:avLst/>
          </a:prstGeom>
        </p:spPr>
        <p:txBody>
          <a:bodyPr anchor="t" rtlCol="false" tIns="0" lIns="0" bIns="0" rIns="0">
            <a:spAutoFit/>
          </a:bodyPr>
          <a:lstStyle/>
          <a:p>
            <a:pPr algn="l" marL="0" indent="0" lvl="0">
              <a:lnSpc>
                <a:spcPts val="2248"/>
              </a:lnSpc>
              <a:spcBef>
                <a:spcPct val="0"/>
              </a:spcBef>
            </a:pPr>
            <a:r>
              <a:rPr lang="en-US" sz="1606">
                <a:solidFill>
                  <a:srgbClr val="FFFFFF"/>
                </a:solidFill>
                <a:latin typeface="Canva Sans"/>
                <a:ea typeface="Canva Sans"/>
                <a:cs typeface="Canva Sans"/>
                <a:sym typeface="Canva Sans"/>
              </a:rPr>
              <a:t> lebih efisien dalam waktu eksekusinya karena menggunakan heuristik jarak Manhattan yang memprioritaskan simpul terdekat ke tujuan, mengeksplorasi lebih sedikit simpul meskipun menggunakan lebih banyak memori.</a:t>
            </a:r>
          </a:p>
        </p:txBody>
      </p:sp>
      <p:sp>
        <p:nvSpPr>
          <p:cNvPr name="TextBox 10" id="10"/>
          <p:cNvSpPr txBox="true"/>
          <p:nvPr/>
        </p:nvSpPr>
        <p:spPr>
          <a:xfrm rot="0">
            <a:off x="5376024" y="4458629"/>
            <a:ext cx="4191142" cy="1627250"/>
          </a:xfrm>
          <a:prstGeom prst="rect">
            <a:avLst/>
          </a:prstGeom>
        </p:spPr>
        <p:txBody>
          <a:bodyPr anchor="t" rtlCol="false" tIns="0" lIns="0" bIns="0" rIns="0">
            <a:spAutoFit/>
          </a:bodyPr>
          <a:lstStyle/>
          <a:p>
            <a:pPr algn="l">
              <a:lnSpc>
                <a:spcPts val="3234"/>
              </a:lnSpc>
            </a:pPr>
            <a:r>
              <a:rPr lang="en-US" sz="2310">
                <a:solidFill>
                  <a:srgbClr val="FFFFFF"/>
                </a:solidFill>
                <a:latin typeface="Canva Sans"/>
                <a:ea typeface="Canva Sans"/>
                <a:cs typeface="Canva Sans"/>
                <a:sym typeface="Canva Sans"/>
              </a:rPr>
              <a:t>Dijkstra lebih sederhana untuk menemukan jalur terpendek tanpa heuristik, dengan memori lebih kecil.</a:t>
            </a:r>
          </a:p>
        </p:txBody>
      </p:sp>
      <p:sp>
        <p:nvSpPr>
          <p:cNvPr name="TextBox 11" id="11"/>
          <p:cNvSpPr txBox="true"/>
          <p:nvPr/>
        </p:nvSpPr>
        <p:spPr>
          <a:xfrm rot="0">
            <a:off x="5376024" y="7721464"/>
            <a:ext cx="5518776" cy="1146722"/>
          </a:xfrm>
          <a:prstGeom prst="rect">
            <a:avLst/>
          </a:prstGeom>
        </p:spPr>
        <p:txBody>
          <a:bodyPr anchor="t" rtlCol="false" tIns="0" lIns="0" bIns="0" rIns="0">
            <a:spAutoFit/>
          </a:bodyPr>
          <a:lstStyle/>
          <a:p>
            <a:pPr algn="l" marL="0" indent="0" lvl="0">
              <a:lnSpc>
                <a:spcPts val="2333"/>
              </a:lnSpc>
              <a:spcBef>
                <a:spcPct val="0"/>
              </a:spcBef>
            </a:pPr>
            <a:r>
              <a:rPr lang="en-US" sz="1666">
                <a:solidFill>
                  <a:srgbClr val="FFFFFF"/>
                </a:solidFill>
                <a:latin typeface="Canva Sans"/>
                <a:ea typeface="Canva Sans"/>
                <a:cs typeface="Canva Sans"/>
                <a:sym typeface="Canva Sans"/>
              </a:rPr>
              <a:t>Dijkstra mengevaluasi semua simpul yang terhubung tanpa mempertimbangkan arah ke tujuan, sehingga banyak waktu yang terbuang untuk mengeksplorasi jalur yang tidak relevan.</a:t>
            </a:r>
          </a:p>
        </p:txBody>
      </p:sp>
      <p:sp>
        <p:nvSpPr>
          <p:cNvPr name="TextBox 12" id="12"/>
          <p:cNvSpPr txBox="true"/>
          <p:nvPr/>
        </p:nvSpPr>
        <p:spPr>
          <a:xfrm rot="0">
            <a:off x="11708015" y="7331350"/>
            <a:ext cx="5282605" cy="1926950"/>
          </a:xfrm>
          <a:prstGeom prst="rect">
            <a:avLst/>
          </a:prstGeom>
        </p:spPr>
        <p:txBody>
          <a:bodyPr anchor="t" rtlCol="false" tIns="0" lIns="0" bIns="0" rIns="0">
            <a:spAutoFit/>
          </a:bodyPr>
          <a:lstStyle/>
          <a:p>
            <a:pPr algn="l">
              <a:lnSpc>
                <a:spcPts val="2600"/>
              </a:lnSpc>
            </a:pPr>
            <a:r>
              <a:rPr lang="en-US" sz="1857">
                <a:solidFill>
                  <a:srgbClr val="FFFFFF"/>
                </a:solidFill>
                <a:latin typeface="Canva Sans"/>
                <a:ea typeface="Canva Sans"/>
                <a:cs typeface="Canva Sans"/>
                <a:sym typeface="Canva Sans"/>
              </a:rPr>
              <a:t>Memakan memori lebih besar karena menyimpan nilai heuristik (g, h, dan f) untuk setiap simpul. Dan </a:t>
            </a:r>
            <a:r>
              <a:rPr lang="en-US" sz="1857">
                <a:solidFill>
                  <a:srgbClr val="FFFFFF"/>
                </a:solidFill>
                <a:latin typeface="Canva Sans"/>
                <a:ea typeface="Canva Sans"/>
                <a:cs typeface="Canva Sans"/>
                <a:sym typeface="Canva Sans"/>
              </a:rPr>
              <a:t>Ketergantungan pada akurasi heuristik; jika heuristik buruk, efisiensinya menurun.</a:t>
            </a:r>
          </a:p>
          <a:p>
            <a:pPr algn="l" marL="0" indent="0" lvl="0">
              <a:lnSpc>
                <a:spcPts val="2600"/>
              </a:lnSpc>
              <a:spcBef>
                <a:spcPct val="0"/>
              </a:spcBef>
            </a:pPr>
          </a:p>
        </p:txBody>
      </p:sp>
      <p:sp>
        <p:nvSpPr>
          <p:cNvPr name="TextBox 13" id="13"/>
          <p:cNvSpPr txBox="true"/>
          <p:nvPr/>
        </p:nvSpPr>
        <p:spPr>
          <a:xfrm rot="0">
            <a:off x="13605723" y="390109"/>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grpSp>
        <p:nvGrpSpPr>
          <p:cNvPr name="Group 2" id="2"/>
          <p:cNvGrpSpPr/>
          <p:nvPr/>
        </p:nvGrpSpPr>
        <p:grpSpPr>
          <a:xfrm rot="0">
            <a:off x="1028700" y="3074967"/>
            <a:ext cx="10099560" cy="6183333"/>
            <a:chOff x="0" y="0"/>
            <a:chExt cx="24892984" cy="15240428"/>
          </a:xfrm>
        </p:grpSpPr>
        <p:sp>
          <p:nvSpPr>
            <p:cNvPr name="Freeform 3" id="3"/>
            <p:cNvSpPr/>
            <p:nvPr/>
          </p:nvSpPr>
          <p:spPr>
            <a:xfrm flipH="false" flipV="false" rot="0">
              <a:off x="31750" y="31750"/>
              <a:ext cx="24829484" cy="15176928"/>
            </a:xfrm>
            <a:custGeom>
              <a:avLst/>
              <a:gdLst/>
              <a:ahLst/>
              <a:cxnLst/>
              <a:rect r="r" b="b" t="t" l="l"/>
              <a:pathLst>
                <a:path h="15176928" w="24829484">
                  <a:moveTo>
                    <a:pt x="24736774" y="15176928"/>
                  </a:moveTo>
                  <a:lnTo>
                    <a:pt x="92710" y="15176928"/>
                  </a:lnTo>
                  <a:cubicBezTo>
                    <a:pt x="41910" y="15176928"/>
                    <a:pt x="0" y="15135019"/>
                    <a:pt x="0" y="15084219"/>
                  </a:cubicBezTo>
                  <a:lnTo>
                    <a:pt x="0" y="92710"/>
                  </a:lnTo>
                  <a:cubicBezTo>
                    <a:pt x="0" y="41910"/>
                    <a:pt x="41910" y="0"/>
                    <a:pt x="92710" y="0"/>
                  </a:cubicBezTo>
                  <a:lnTo>
                    <a:pt x="24735504" y="0"/>
                  </a:lnTo>
                  <a:cubicBezTo>
                    <a:pt x="24786304" y="0"/>
                    <a:pt x="24828215" y="41910"/>
                    <a:pt x="24828215" y="92710"/>
                  </a:cubicBezTo>
                  <a:lnTo>
                    <a:pt x="24828215" y="15082949"/>
                  </a:lnTo>
                  <a:cubicBezTo>
                    <a:pt x="24829484" y="15135019"/>
                    <a:pt x="24787574" y="15176928"/>
                    <a:pt x="24736774" y="15176928"/>
                  </a:cubicBezTo>
                  <a:close/>
                </a:path>
              </a:pathLst>
            </a:custGeom>
            <a:solidFill>
              <a:srgbClr val="101010"/>
            </a:solidFill>
          </p:spPr>
        </p:sp>
        <p:sp>
          <p:nvSpPr>
            <p:cNvPr name="Freeform 4" id="4"/>
            <p:cNvSpPr/>
            <p:nvPr/>
          </p:nvSpPr>
          <p:spPr>
            <a:xfrm flipH="false" flipV="false" rot="0">
              <a:off x="0" y="0"/>
              <a:ext cx="24892984" cy="15240428"/>
            </a:xfrm>
            <a:custGeom>
              <a:avLst/>
              <a:gdLst/>
              <a:ahLst/>
              <a:cxnLst/>
              <a:rect r="r" b="b" t="t" l="l"/>
              <a:pathLst>
                <a:path h="15240428" w="24892984">
                  <a:moveTo>
                    <a:pt x="24768524" y="59690"/>
                  </a:moveTo>
                  <a:cubicBezTo>
                    <a:pt x="24804084" y="59690"/>
                    <a:pt x="24833294" y="88900"/>
                    <a:pt x="24833294" y="124460"/>
                  </a:cubicBezTo>
                  <a:lnTo>
                    <a:pt x="24833294" y="15115969"/>
                  </a:lnTo>
                  <a:cubicBezTo>
                    <a:pt x="24833294" y="15151528"/>
                    <a:pt x="24804084" y="15180739"/>
                    <a:pt x="24768524" y="15180739"/>
                  </a:cubicBezTo>
                  <a:lnTo>
                    <a:pt x="124460" y="15180739"/>
                  </a:lnTo>
                  <a:cubicBezTo>
                    <a:pt x="88900" y="15180739"/>
                    <a:pt x="59690" y="15151528"/>
                    <a:pt x="59690" y="15115969"/>
                  </a:cubicBezTo>
                  <a:lnTo>
                    <a:pt x="59690" y="124460"/>
                  </a:lnTo>
                  <a:cubicBezTo>
                    <a:pt x="59690" y="88900"/>
                    <a:pt x="88900" y="59690"/>
                    <a:pt x="124460" y="59690"/>
                  </a:cubicBezTo>
                  <a:lnTo>
                    <a:pt x="24768524" y="59690"/>
                  </a:lnTo>
                  <a:moveTo>
                    <a:pt x="24768524" y="0"/>
                  </a:moveTo>
                  <a:lnTo>
                    <a:pt x="124460" y="0"/>
                  </a:lnTo>
                  <a:cubicBezTo>
                    <a:pt x="55880" y="0"/>
                    <a:pt x="0" y="55880"/>
                    <a:pt x="0" y="124460"/>
                  </a:cubicBezTo>
                  <a:lnTo>
                    <a:pt x="0" y="15115969"/>
                  </a:lnTo>
                  <a:cubicBezTo>
                    <a:pt x="0" y="15184549"/>
                    <a:pt x="55880" y="15240428"/>
                    <a:pt x="124460" y="15240428"/>
                  </a:cubicBezTo>
                  <a:lnTo>
                    <a:pt x="24768524" y="15240428"/>
                  </a:lnTo>
                  <a:cubicBezTo>
                    <a:pt x="24837104" y="15240428"/>
                    <a:pt x="24892984" y="15184549"/>
                    <a:pt x="24892984" y="15115969"/>
                  </a:cubicBezTo>
                  <a:lnTo>
                    <a:pt x="24892984" y="124460"/>
                  </a:lnTo>
                  <a:cubicBezTo>
                    <a:pt x="24892984" y="55880"/>
                    <a:pt x="24837104" y="0"/>
                    <a:pt x="24768524" y="0"/>
                  </a:cubicBezTo>
                  <a:close/>
                </a:path>
              </a:pathLst>
            </a:custGeom>
            <a:solidFill>
              <a:srgbClr val="FFFFFF"/>
            </a:solidFill>
          </p:spPr>
        </p:sp>
      </p:grpSp>
      <p:sp>
        <p:nvSpPr>
          <p:cNvPr name="Freeform 5" id="5"/>
          <p:cNvSpPr/>
          <p:nvPr/>
        </p:nvSpPr>
        <p:spPr>
          <a:xfrm flipH="false" flipV="false" rot="0">
            <a:off x="13000366" y="1149911"/>
            <a:ext cx="1183483" cy="1182881"/>
          </a:xfrm>
          <a:custGeom>
            <a:avLst/>
            <a:gdLst/>
            <a:ahLst/>
            <a:cxnLst/>
            <a:rect r="r" b="b" t="t" l="l"/>
            <a:pathLst>
              <a:path h="1182881" w="1183483">
                <a:moveTo>
                  <a:pt x="0" y="0"/>
                </a:moveTo>
                <a:lnTo>
                  <a:pt x="1183483" y="0"/>
                </a:lnTo>
                <a:lnTo>
                  <a:pt x="1183483" y="1182881"/>
                </a:lnTo>
                <a:lnTo>
                  <a:pt x="0" y="1182881"/>
                </a:lnTo>
                <a:lnTo>
                  <a:pt x="0" y="0"/>
                </a:lnTo>
                <a:close/>
              </a:path>
            </a:pathLst>
          </a:custGeom>
          <a:blipFill>
            <a:blip r:embed="rId2">
              <a:extLst>
                <a:ext uri="{96DAC541-7B7A-43D3-8B79-37D633B846F1}">
                  <asvg:svgBlip xmlns:asvg="http://schemas.microsoft.com/office/drawing/2016/SVG/main" r:embed="rId3"/>
                </a:ext>
              </a:extLst>
            </a:blip>
            <a:stretch>
              <a:fillRect l="0" t="-25" r="0" b="-25"/>
            </a:stretch>
          </a:blipFill>
        </p:spPr>
      </p:sp>
      <p:sp>
        <p:nvSpPr>
          <p:cNvPr name="Freeform 6" id="6"/>
          <p:cNvSpPr/>
          <p:nvPr/>
        </p:nvSpPr>
        <p:spPr>
          <a:xfrm flipH="false" flipV="false" rot="0">
            <a:off x="14538092" y="1149734"/>
            <a:ext cx="1183483" cy="1183234"/>
          </a:xfrm>
          <a:custGeom>
            <a:avLst/>
            <a:gdLst/>
            <a:ahLst/>
            <a:cxnLst/>
            <a:rect r="r" b="b" t="t" l="l"/>
            <a:pathLst>
              <a:path h="1183234" w="1183483">
                <a:moveTo>
                  <a:pt x="0" y="0"/>
                </a:moveTo>
                <a:lnTo>
                  <a:pt x="1183482" y="0"/>
                </a:lnTo>
                <a:lnTo>
                  <a:pt x="1183482" y="1183235"/>
                </a:lnTo>
                <a:lnTo>
                  <a:pt x="0" y="1183235"/>
                </a:lnTo>
                <a:lnTo>
                  <a:pt x="0" y="0"/>
                </a:lnTo>
                <a:close/>
              </a:path>
            </a:pathLst>
          </a:custGeom>
          <a:blipFill>
            <a:blip r:embed="rId4">
              <a:extLst>
                <a:ext uri="{96DAC541-7B7A-43D3-8B79-37D633B846F1}">
                  <asvg:svgBlip xmlns:asvg="http://schemas.microsoft.com/office/drawing/2016/SVG/main" r:embed="rId5"/>
                </a:ext>
              </a:extLst>
            </a:blip>
            <a:stretch>
              <a:fillRect l="0" t="-10" r="0" b="-10"/>
            </a:stretch>
          </a:blipFill>
        </p:spPr>
      </p:sp>
      <p:sp>
        <p:nvSpPr>
          <p:cNvPr name="Freeform 7" id="7"/>
          <p:cNvSpPr/>
          <p:nvPr/>
        </p:nvSpPr>
        <p:spPr>
          <a:xfrm flipH="false" flipV="false" rot="0">
            <a:off x="16075817" y="1149734"/>
            <a:ext cx="1183483" cy="1183234"/>
          </a:xfrm>
          <a:custGeom>
            <a:avLst/>
            <a:gdLst/>
            <a:ahLst/>
            <a:cxnLst/>
            <a:rect r="r" b="b" t="t" l="l"/>
            <a:pathLst>
              <a:path h="1183234" w="1183483">
                <a:moveTo>
                  <a:pt x="0" y="0"/>
                </a:moveTo>
                <a:lnTo>
                  <a:pt x="1183483" y="0"/>
                </a:lnTo>
                <a:lnTo>
                  <a:pt x="1183483" y="1183235"/>
                </a:lnTo>
                <a:lnTo>
                  <a:pt x="0" y="1183235"/>
                </a:lnTo>
                <a:lnTo>
                  <a:pt x="0" y="0"/>
                </a:lnTo>
                <a:close/>
              </a:path>
            </a:pathLst>
          </a:custGeom>
          <a:blipFill>
            <a:blip r:embed="rId6">
              <a:extLst>
                <a:ext uri="{96DAC541-7B7A-43D3-8B79-37D633B846F1}">
                  <asvg:svgBlip xmlns:asvg="http://schemas.microsoft.com/office/drawing/2016/SVG/main" r:embed="rId7"/>
                </a:ext>
              </a:extLst>
            </a:blip>
            <a:stretch>
              <a:fillRect l="0" t="-10" r="0" b="-10"/>
            </a:stretch>
          </a:blipFill>
        </p:spPr>
      </p:sp>
      <p:sp>
        <p:nvSpPr>
          <p:cNvPr name="Freeform 8" id="8"/>
          <p:cNvSpPr/>
          <p:nvPr/>
        </p:nvSpPr>
        <p:spPr>
          <a:xfrm flipH="false" flipV="false" rot="0">
            <a:off x="11462641" y="1149672"/>
            <a:ext cx="1183483" cy="1183359"/>
          </a:xfrm>
          <a:custGeom>
            <a:avLst/>
            <a:gdLst/>
            <a:ahLst/>
            <a:cxnLst/>
            <a:rect r="r" b="b" t="t" l="l"/>
            <a:pathLst>
              <a:path h="1183359" w="1183483">
                <a:moveTo>
                  <a:pt x="0" y="0"/>
                </a:moveTo>
                <a:lnTo>
                  <a:pt x="1183482" y="0"/>
                </a:lnTo>
                <a:lnTo>
                  <a:pt x="1183482" y="1183359"/>
                </a:lnTo>
                <a:lnTo>
                  <a:pt x="0" y="1183359"/>
                </a:lnTo>
                <a:lnTo>
                  <a:pt x="0" y="0"/>
                </a:lnTo>
                <a:close/>
              </a:path>
            </a:pathLst>
          </a:custGeom>
          <a:blipFill>
            <a:blip r:embed="rId8">
              <a:extLst>
                <a:ext uri="{96DAC541-7B7A-43D3-8B79-37D633B846F1}">
                  <asvg:svgBlip xmlns:asvg="http://schemas.microsoft.com/office/drawing/2016/SVG/main" r:embed="rId9"/>
                </a:ext>
              </a:extLst>
            </a:blip>
            <a:stretch>
              <a:fillRect l="0" t="-5" r="0" b="-5"/>
            </a:stretch>
          </a:blipFill>
        </p:spPr>
      </p:sp>
      <p:grpSp>
        <p:nvGrpSpPr>
          <p:cNvPr name="Group 9" id="9"/>
          <p:cNvGrpSpPr/>
          <p:nvPr/>
        </p:nvGrpSpPr>
        <p:grpSpPr>
          <a:xfrm rot="0">
            <a:off x="11462641" y="3074967"/>
            <a:ext cx="5796659" cy="6183333"/>
            <a:chOff x="0" y="0"/>
            <a:chExt cx="14287370" cy="15240428"/>
          </a:xfrm>
        </p:grpSpPr>
        <p:sp>
          <p:nvSpPr>
            <p:cNvPr name="Freeform 10" id="10"/>
            <p:cNvSpPr/>
            <p:nvPr/>
          </p:nvSpPr>
          <p:spPr>
            <a:xfrm flipH="false" flipV="false" rot="0">
              <a:off x="31750" y="31750"/>
              <a:ext cx="14223870" cy="15176928"/>
            </a:xfrm>
            <a:custGeom>
              <a:avLst/>
              <a:gdLst/>
              <a:ahLst/>
              <a:cxnLst/>
              <a:rect r="r" b="b" t="t" l="l"/>
              <a:pathLst>
                <a:path h="15176928" w="14223870">
                  <a:moveTo>
                    <a:pt x="14131161" y="15176928"/>
                  </a:moveTo>
                  <a:lnTo>
                    <a:pt x="92710" y="15176928"/>
                  </a:lnTo>
                  <a:cubicBezTo>
                    <a:pt x="41910" y="15176928"/>
                    <a:pt x="0" y="15135019"/>
                    <a:pt x="0" y="15084219"/>
                  </a:cubicBezTo>
                  <a:lnTo>
                    <a:pt x="0" y="92710"/>
                  </a:lnTo>
                  <a:cubicBezTo>
                    <a:pt x="0" y="41910"/>
                    <a:pt x="41910" y="0"/>
                    <a:pt x="92710" y="0"/>
                  </a:cubicBezTo>
                  <a:lnTo>
                    <a:pt x="14129891" y="0"/>
                  </a:lnTo>
                  <a:cubicBezTo>
                    <a:pt x="14180691" y="0"/>
                    <a:pt x="14222600" y="41910"/>
                    <a:pt x="14222600" y="92710"/>
                  </a:cubicBezTo>
                  <a:lnTo>
                    <a:pt x="14222600" y="15082949"/>
                  </a:lnTo>
                  <a:cubicBezTo>
                    <a:pt x="14223870" y="15135019"/>
                    <a:pt x="14181961" y="15176928"/>
                    <a:pt x="14131161" y="15176928"/>
                  </a:cubicBezTo>
                  <a:close/>
                </a:path>
              </a:pathLst>
            </a:custGeom>
            <a:solidFill>
              <a:srgbClr val="101010"/>
            </a:solidFill>
          </p:spPr>
        </p:sp>
        <p:sp>
          <p:nvSpPr>
            <p:cNvPr name="Freeform 11" id="11"/>
            <p:cNvSpPr/>
            <p:nvPr/>
          </p:nvSpPr>
          <p:spPr>
            <a:xfrm flipH="false" flipV="false" rot="0">
              <a:off x="0" y="0"/>
              <a:ext cx="14287371" cy="15240428"/>
            </a:xfrm>
            <a:custGeom>
              <a:avLst/>
              <a:gdLst/>
              <a:ahLst/>
              <a:cxnLst/>
              <a:rect r="r" b="b" t="t" l="l"/>
              <a:pathLst>
                <a:path h="15240428" w="14287371">
                  <a:moveTo>
                    <a:pt x="14162911" y="59690"/>
                  </a:moveTo>
                  <a:cubicBezTo>
                    <a:pt x="14198470" y="59690"/>
                    <a:pt x="14227680" y="88900"/>
                    <a:pt x="14227680" y="124460"/>
                  </a:cubicBezTo>
                  <a:lnTo>
                    <a:pt x="14227680" y="15115969"/>
                  </a:lnTo>
                  <a:cubicBezTo>
                    <a:pt x="14227680" y="15151528"/>
                    <a:pt x="14198470" y="15180739"/>
                    <a:pt x="14162911" y="15180739"/>
                  </a:cubicBezTo>
                  <a:lnTo>
                    <a:pt x="124460" y="15180739"/>
                  </a:lnTo>
                  <a:cubicBezTo>
                    <a:pt x="88900" y="15180739"/>
                    <a:pt x="59690" y="15151528"/>
                    <a:pt x="59690" y="15115969"/>
                  </a:cubicBezTo>
                  <a:lnTo>
                    <a:pt x="59690" y="124460"/>
                  </a:lnTo>
                  <a:cubicBezTo>
                    <a:pt x="59690" y="88900"/>
                    <a:pt x="88900" y="59690"/>
                    <a:pt x="124460" y="59690"/>
                  </a:cubicBezTo>
                  <a:lnTo>
                    <a:pt x="14162911" y="59690"/>
                  </a:lnTo>
                  <a:moveTo>
                    <a:pt x="14162911" y="0"/>
                  </a:moveTo>
                  <a:lnTo>
                    <a:pt x="124460" y="0"/>
                  </a:lnTo>
                  <a:cubicBezTo>
                    <a:pt x="55880" y="0"/>
                    <a:pt x="0" y="55880"/>
                    <a:pt x="0" y="124460"/>
                  </a:cubicBezTo>
                  <a:lnTo>
                    <a:pt x="0" y="15115969"/>
                  </a:lnTo>
                  <a:cubicBezTo>
                    <a:pt x="0" y="15184549"/>
                    <a:pt x="55880" y="15240428"/>
                    <a:pt x="124460" y="15240428"/>
                  </a:cubicBezTo>
                  <a:lnTo>
                    <a:pt x="14162911" y="15240428"/>
                  </a:lnTo>
                  <a:cubicBezTo>
                    <a:pt x="14231491" y="15240428"/>
                    <a:pt x="14287371" y="15184549"/>
                    <a:pt x="14287371" y="15115969"/>
                  </a:cubicBezTo>
                  <a:lnTo>
                    <a:pt x="14287371" y="124460"/>
                  </a:lnTo>
                  <a:cubicBezTo>
                    <a:pt x="14287371" y="55880"/>
                    <a:pt x="14231491" y="0"/>
                    <a:pt x="14162911" y="0"/>
                  </a:cubicBezTo>
                  <a:close/>
                </a:path>
              </a:pathLst>
            </a:custGeom>
            <a:solidFill>
              <a:srgbClr val="FFFFFF"/>
            </a:solidFill>
          </p:spPr>
        </p:sp>
      </p:grpSp>
      <p:sp>
        <p:nvSpPr>
          <p:cNvPr name="Freeform 12" id="12"/>
          <p:cNvSpPr/>
          <p:nvPr/>
        </p:nvSpPr>
        <p:spPr>
          <a:xfrm flipH="false" flipV="false" rot="0">
            <a:off x="11708388" y="3490072"/>
            <a:ext cx="5305164" cy="5353122"/>
          </a:xfrm>
          <a:custGeom>
            <a:avLst/>
            <a:gdLst/>
            <a:ahLst/>
            <a:cxnLst/>
            <a:rect r="r" b="b" t="t" l="l"/>
            <a:pathLst>
              <a:path h="5353122" w="5305164">
                <a:moveTo>
                  <a:pt x="0" y="0"/>
                </a:moveTo>
                <a:lnTo>
                  <a:pt x="5305164" y="0"/>
                </a:lnTo>
                <a:lnTo>
                  <a:pt x="5305164" y="5353123"/>
                </a:lnTo>
                <a:lnTo>
                  <a:pt x="0" y="5353123"/>
                </a:lnTo>
                <a:lnTo>
                  <a:pt x="0" y="0"/>
                </a:lnTo>
                <a:close/>
              </a:path>
            </a:pathLst>
          </a:custGeom>
          <a:blipFill>
            <a:blip r:embed="rId10"/>
            <a:stretch>
              <a:fillRect l="-10542" t="0" r="-40908" b="0"/>
            </a:stretch>
          </a:blipFill>
        </p:spPr>
      </p:sp>
      <p:sp>
        <p:nvSpPr>
          <p:cNvPr name="TextBox 13" id="13"/>
          <p:cNvSpPr txBox="true"/>
          <p:nvPr/>
        </p:nvSpPr>
        <p:spPr>
          <a:xfrm rot="0">
            <a:off x="1028700" y="1009650"/>
            <a:ext cx="10629633" cy="1711960"/>
          </a:xfrm>
          <a:prstGeom prst="rect">
            <a:avLst/>
          </a:prstGeom>
        </p:spPr>
        <p:txBody>
          <a:bodyPr anchor="t" rtlCol="false" tIns="0" lIns="0" bIns="0" rIns="0">
            <a:spAutoFit/>
          </a:bodyPr>
          <a:lstStyle/>
          <a:p>
            <a:pPr algn="l">
              <a:lnSpc>
                <a:spcPts val="6380"/>
              </a:lnSpc>
            </a:pPr>
            <a:r>
              <a:rPr lang="en-US" b="true" sz="5800">
                <a:solidFill>
                  <a:srgbClr val="FFFFFF"/>
                </a:solidFill>
                <a:latin typeface="Horizon"/>
                <a:ea typeface="Horizon"/>
                <a:cs typeface="Horizon"/>
                <a:sym typeface="Horizon"/>
              </a:rPr>
              <a:t>SARAN DAN PENGEMBANGAN</a:t>
            </a:r>
          </a:p>
        </p:txBody>
      </p:sp>
      <p:sp>
        <p:nvSpPr>
          <p:cNvPr name="TextBox 14" id="14"/>
          <p:cNvSpPr txBox="true"/>
          <p:nvPr/>
        </p:nvSpPr>
        <p:spPr>
          <a:xfrm rot="0">
            <a:off x="1509326" y="4075974"/>
            <a:ext cx="9138308" cy="3321275"/>
          </a:xfrm>
          <a:prstGeom prst="rect">
            <a:avLst/>
          </a:prstGeom>
        </p:spPr>
        <p:txBody>
          <a:bodyPr anchor="t" rtlCol="false" tIns="0" lIns="0" bIns="0" rIns="0">
            <a:spAutoFit/>
          </a:bodyPr>
          <a:lstStyle/>
          <a:p>
            <a:pPr algn="l">
              <a:lnSpc>
                <a:spcPts val="3754"/>
              </a:lnSpc>
              <a:spcBef>
                <a:spcPct val="0"/>
              </a:spcBef>
            </a:pPr>
            <a:r>
              <a:rPr lang="en-US" sz="2346" spc="46" u="none">
                <a:solidFill>
                  <a:srgbClr val="FFFFFF"/>
                </a:solidFill>
                <a:latin typeface="Agrandir"/>
                <a:ea typeface="Agrandir"/>
                <a:cs typeface="Agrandir"/>
                <a:sym typeface="Agrandir"/>
              </a:rPr>
              <a:t>Pengembangan lebih lanjut:</a:t>
            </a:r>
          </a:p>
          <a:p>
            <a:pPr algn="l" marL="506688" indent="-253344" lvl="1">
              <a:lnSpc>
                <a:spcPts val="3754"/>
              </a:lnSpc>
              <a:spcBef>
                <a:spcPct val="0"/>
              </a:spcBef>
              <a:buFont typeface="Arial"/>
              <a:buChar char="•"/>
            </a:pPr>
            <a:r>
              <a:rPr lang="en-US" sz="2346" spc="46" u="none">
                <a:solidFill>
                  <a:srgbClr val="FFFFFF"/>
                </a:solidFill>
                <a:latin typeface="Agrandir"/>
                <a:ea typeface="Agrandir"/>
                <a:cs typeface="Agrandir"/>
                <a:sym typeface="Agrandir"/>
              </a:rPr>
              <a:t>Penerapan pada kasus dunia nyata (misalnya, routing pada peta kota).</a:t>
            </a:r>
          </a:p>
          <a:p>
            <a:pPr algn="l" marL="506688" indent="-253344" lvl="1">
              <a:lnSpc>
                <a:spcPts val="3754"/>
              </a:lnSpc>
              <a:spcBef>
                <a:spcPct val="0"/>
              </a:spcBef>
              <a:buFont typeface="Arial"/>
              <a:buChar char="•"/>
            </a:pPr>
            <a:r>
              <a:rPr lang="en-US" sz="2346" spc="46" u="none">
                <a:solidFill>
                  <a:srgbClr val="FFFFFF"/>
                </a:solidFill>
                <a:latin typeface="Agrandir"/>
                <a:ea typeface="Agrandir"/>
                <a:cs typeface="Agrandir"/>
                <a:sym typeface="Agrandir"/>
              </a:rPr>
              <a:t>Eksperimen dengan heuristik berbeda untuk algoritma A*.</a:t>
            </a:r>
          </a:p>
          <a:p>
            <a:pPr algn="l" marL="506688" indent="-253344" lvl="1">
              <a:lnSpc>
                <a:spcPts val="3754"/>
              </a:lnSpc>
              <a:spcBef>
                <a:spcPct val="0"/>
              </a:spcBef>
              <a:buFont typeface="Arial"/>
              <a:buChar char="•"/>
            </a:pPr>
            <a:r>
              <a:rPr lang="en-US" sz="2346" spc="46" u="none">
                <a:solidFill>
                  <a:srgbClr val="FFFFFF"/>
                </a:solidFill>
                <a:latin typeface="Agrandir"/>
                <a:ea typeface="Agrandir"/>
                <a:cs typeface="Agrandir"/>
                <a:sym typeface="Agrandir"/>
              </a:rPr>
              <a:t>Implementasi pada hardware (misalnya, robot pemecah maze).</a:t>
            </a:r>
          </a:p>
          <a:p>
            <a:pPr algn="l">
              <a:lnSpc>
                <a:spcPts val="3754"/>
              </a:lnSpc>
              <a:spcBef>
                <a:spcPct val="0"/>
              </a:spcBef>
            </a:pPr>
          </a:p>
        </p:txBody>
      </p:sp>
      <p:sp>
        <p:nvSpPr>
          <p:cNvPr name="TextBox 15" id="15"/>
          <p:cNvSpPr txBox="true"/>
          <p:nvPr/>
        </p:nvSpPr>
        <p:spPr>
          <a:xfrm rot="0">
            <a:off x="13755053" y="340500"/>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101010"/>
        </a:solidFill>
      </p:bgPr>
    </p:bg>
    <p:spTree>
      <p:nvGrpSpPr>
        <p:cNvPr id="1" name=""/>
        <p:cNvGrpSpPr/>
        <p:nvPr/>
      </p:nvGrpSpPr>
      <p:grpSpPr>
        <a:xfrm>
          <a:off x="0" y="0"/>
          <a:ext cx="0" cy="0"/>
          <a:chOff x="0" y="0"/>
          <a:chExt cx="0" cy="0"/>
        </a:xfrm>
      </p:grpSpPr>
      <p:grpSp>
        <p:nvGrpSpPr>
          <p:cNvPr name="Group 2" id="2"/>
          <p:cNvGrpSpPr/>
          <p:nvPr/>
        </p:nvGrpSpPr>
        <p:grpSpPr>
          <a:xfrm rot="0">
            <a:off x="2736967" y="3274156"/>
            <a:ext cx="12814067" cy="4680306"/>
            <a:chOff x="0" y="0"/>
            <a:chExt cx="17085423" cy="6240408"/>
          </a:xfrm>
        </p:grpSpPr>
        <p:sp>
          <p:nvSpPr>
            <p:cNvPr name="TextBox 3" id="3"/>
            <p:cNvSpPr txBox="true"/>
            <p:nvPr/>
          </p:nvSpPr>
          <p:spPr>
            <a:xfrm rot="0">
              <a:off x="0" y="-20996"/>
              <a:ext cx="17085423" cy="4887436"/>
            </a:xfrm>
            <a:prstGeom prst="rect">
              <a:avLst/>
            </a:prstGeom>
          </p:spPr>
          <p:txBody>
            <a:bodyPr anchor="t" rtlCol="false" tIns="0" lIns="0" bIns="0" rIns="0">
              <a:spAutoFit/>
            </a:bodyPr>
            <a:lstStyle/>
            <a:p>
              <a:pPr algn="ctr">
                <a:lnSpc>
                  <a:spcPts val="13749"/>
                </a:lnSpc>
              </a:pPr>
              <a:r>
                <a:rPr lang="en-US" b="true" sz="12499">
                  <a:solidFill>
                    <a:srgbClr val="FFFFFF"/>
                  </a:solidFill>
                  <a:latin typeface="Horizon"/>
                  <a:ea typeface="Horizon"/>
                  <a:cs typeface="Horizon"/>
                  <a:sym typeface="Horizon"/>
                </a:rPr>
                <a:t>TERIMA KASIH!</a:t>
              </a:r>
            </a:p>
          </p:txBody>
        </p:sp>
        <p:sp>
          <p:nvSpPr>
            <p:cNvPr name="TextBox 4" id="4"/>
            <p:cNvSpPr txBox="true"/>
            <p:nvPr/>
          </p:nvSpPr>
          <p:spPr>
            <a:xfrm rot="0">
              <a:off x="0" y="5612251"/>
              <a:ext cx="17085423" cy="631815"/>
            </a:xfrm>
            <a:prstGeom prst="rect">
              <a:avLst/>
            </a:prstGeom>
          </p:spPr>
          <p:txBody>
            <a:bodyPr anchor="t" rtlCol="false" tIns="0" lIns="0" bIns="0" rIns="0">
              <a:spAutoFit/>
            </a:bodyPr>
            <a:lstStyle/>
            <a:p>
              <a:pPr algn="ctr" marL="0" indent="0" lvl="0">
                <a:lnSpc>
                  <a:spcPts val="3500"/>
                </a:lnSpc>
                <a:spcBef>
                  <a:spcPct val="0"/>
                </a:spcBef>
              </a:pPr>
              <a:r>
                <a:rPr lang="en-US" b="true" sz="2500">
                  <a:solidFill>
                    <a:srgbClr val="FFFD47"/>
                  </a:solidFill>
                  <a:latin typeface="Agrandir Bold"/>
                  <a:ea typeface="Agrandir Bold"/>
                  <a:cs typeface="Agrandir Bold"/>
                  <a:sym typeface="Agrandir Bold"/>
                </a:rPr>
                <a:t>Semoga hari Anda luar biasa.</a:t>
              </a:r>
            </a:p>
          </p:txBody>
        </p:sp>
      </p:grpSp>
      <p:sp>
        <p:nvSpPr>
          <p:cNvPr name="TextBox 5" id="5"/>
          <p:cNvSpPr txBox="true"/>
          <p:nvPr/>
        </p:nvSpPr>
        <p:spPr>
          <a:xfrm rot="0">
            <a:off x="13584512" y="389888"/>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101010"/>
        </a:solidFill>
      </p:bgPr>
    </p:bg>
    <p:spTree>
      <p:nvGrpSpPr>
        <p:cNvPr id="1" name=""/>
        <p:cNvGrpSpPr/>
        <p:nvPr/>
      </p:nvGrpSpPr>
      <p:grpSpPr>
        <a:xfrm>
          <a:off x="0" y="0"/>
          <a:ext cx="0" cy="0"/>
          <a:chOff x="0" y="0"/>
          <a:chExt cx="0" cy="0"/>
        </a:xfrm>
      </p:grpSpPr>
      <p:sp>
        <p:nvSpPr>
          <p:cNvPr name="TextBox 2" id="2"/>
          <p:cNvSpPr txBox="true"/>
          <p:nvPr/>
        </p:nvSpPr>
        <p:spPr>
          <a:xfrm rot="0">
            <a:off x="1991037" y="1019175"/>
            <a:ext cx="14305927" cy="2160905"/>
          </a:xfrm>
          <a:prstGeom prst="rect">
            <a:avLst/>
          </a:prstGeom>
        </p:spPr>
        <p:txBody>
          <a:bodyPr anchor="t" rtlCol="false" tIns="0" lIns="0" bIns="0" rIns="0">
            <a:spAutoFit/>
          </a:bodyPr>
          <a:lstStyle/>
          <a:p>
            <a:pPr algn="ctr">
              <a:lnSpc>
                <a:spcPts val="8140"/>
              </a:lnSpc>
            </a:pPr>
            <a:r>
              <a:rPr lang="en-US" b="true" sz="7400">
                <a:solidFill>
                  <a:srgbClr val="FFFFFF"/>
                </a:solidFill>
                <a:latin typeface="Horizon"/>
                <a:ea typeface="Horizon"/>
                <a:cs typeface="Horizon"/>
                <a:sym typeface="Horizon"/>
              </a:rPr>
              <a:t>ANGGOTA KELOMPOK</a:t>
            </a:r>
          </a:p>
        </p:txBody>
      </p:sp>
      <p:grpSp>
        <p:nvGrpSpPr>
          <p:cNvPr name="Group 3" id="3"/>
          <p:cNvGrpSpPr/>
          <p:nvPr/>
        </p:nvGrpSpPr>
        <p:grpSpPr>
          <a:xfrm rot="0">
            <a:off x="3776475" y="8032680"/>
            <a:ext cx="8437515" cy="1225620"/>
            <a:chOff x="0" y="0"/>
            <a:chExt cx="11250020" cy="1634160"/>
          </a:xfrm>
        </p:grpSpPr>
        <p:grpSp>
          <p:nvGrpSpPr>
            <p:cNvPr name="Group 4" id="4"/>
            <p:cNvGrpSpPr>
              <a:grpSpLocks noChangeAspect="true"/>
            </p:cNvGrpSpPr>
            <p:nvPr/>
          </p:nvGrpSpPr>
          <p:grpSpPr>
            <a:xfrm rot="0">
              <a:off x="0" y="0"/>
              <a:ext cx="1634160" cy="1634160"/>
              <a:chOff x="-2540" y="-2540"/>
              <a:chExt cx="6355080" cy="6355080"/>
            </a:xfrm>
          </p:grpSpPr>
          <p:sp>
            <p:nvSpPr>
              <p:cNvPr name="Freeform 5" id="5"/>
              <p:cNvSpPr/>
              <p:nvPr/>
            </p:nvSpPr>
            <p:spPr>
              <a:xfrm flipH="false" flipV="false" rot="0">
                <a:off x="-2540" y="-254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57FFFF"/>
              </a:solidFill>
            </p:spPr>
          </p:sp>
        </p:grpSp>
        <p:sp>
          <p:nvSpPr>
            <p:cNvPr name="TextBox 6" id="6"/>
            <p:cNvSpPr txBox="true"/>
            <p:nvPr/>
          </p:nvSpPr>
          <p:spPr>
            <a:xfrm rot="0">
              <a:off x="509384" y="462098"/>
              <a:ext cx="615392" cy="738539"/>
            </a:xfrm>
            <a:prstGeom prst="rect">
              <a:avLst/>
            </a:prstGeom>
          </p:spPr>
          <p:txBody>
            <a:bodyPr anchor="t" rtlCol="false" tIns="0" lIns="0" bIns="0" rIns="0">
              <a:spAutoFit/>
            </a:bodyPr>
            <a:lstStyle/>
            <a:p>
              <a:pPr algn="ctr" marL="0" indent="0" lvl="0">
                <a:lnSpc>
                  <a:spcPts val="3633"/>
                </a:lnSpc>
                <a:spcBef>
                  <a:spcPct val="0"/>
                </a:spcBef>
              </a:pPr>
              <a:r>
                <a:rPr lang="en-US" b="true" sz="3785">
                  <a:solidFill>
                    <a:srgbClr val="FFFFFF"/>
                  </a:solidFill>
                  <a:latin typeface="Horizon"/>
                  <a:ea typeface="Horizon"/>
                  <a:cs typeface="Horizon"/>
                  <a:sym typeface="Horizon"/>
                </a:rPr>
                <a:t>3</a:t>
              </a:r>
            </a:p>
          </p:txBody>
        </p:sp>
        <p:sp>
          <p:nvSpPr>
            <p:cNvPr name="TextBox 7" id="7"/>
            <p:cNvSpPr txBox="true"/>
            <p:nvPr/>
          </p:nvSpPr>
          <p:spPr>
            <a:xfrm rot="0">
              <a:off x="2028935" y="264501"/>
              <a:ext cx="9221085" cy="933707"/>
            </a:xfrm>
            <a:prstGeom prst="rect">
              <a:avLst/>
            </a:prstGeom>
          </p:spPr>
          <p:txBody>
            <a:bodyPr anchor="t" rtlCol="false" tIns="0" lIns="0" bIns="0" rIns="0">
              <a:spAutoFit/>
            </a:bodyPr>
            <a:lstStyle/>
            <a:p>
              <a:pPr algn="l" marL="0" indent="0" lvl="0">
                <a:lnSpc>
                  <a:spcPts val="5295"/>
                </a:lnSpc>
                <a:spcBef>
                  <a:spcPct val="0"/>
                </a:spcBef>
              </a:pPr>
              <a:r>
                <a:rPr lang="en-US" b="true" sz="3782">
                  <a:solidFill>
                    <a:srgbClr val="FFFFFF"/>
                  </a:solidFill>
                  <a:latin typeface="Agrandir Bold"/>
                  <a:ea typeface="Agrandir Bold"/>
                  <a:cs typeface="Agrandir Bold"/>
                  <a:sym typeface="Agrandir Bold"/>
                </a:rPr>
                <a:t>Brilliyanda A. (23031554216)</a:t>
              </a:r>
            </a:p>
          </p:txBody>
        </p:sp>
      </p:grpSp>
      <p:grpSp>
        <p:nvGrpSpPr>
          <p:cNvPr name="Group 8" id="8"/>
          <p:cNvGrpSpPr>
            <a:grpSpLocks noChangeAspect="true"/>
          </p:cNvGrpSpPr>
          <p:nvPr/>
        </p:nvGrpSpPr>
        <p:grpSpPr>
          <a:xfrm rot="0">
            <a:off x="7391603" y="6526943"/>
            <a:ext cx="1207260" cy="1207260"/>
            <a:chOff x="-2540" y="-2540"/>
            <a:chExt cx="6355080" cy="6355080"/>
          </a:xfrm>
        </p:grpSpPr>
        <p:sp>
          <p:nvSpPr>
            <p:cNvPr name="Freeform 9" id="9"/>
            <p:cNvSpPr/>
            <p:nvPr/>
          </p:nvSpPr>
          <p:spPr>
            <a:xfrm flipH="false" flipV="false" rot="0">
              <a:off x="-2540" y="-254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19CF"/>
            </a:solidFill>
          </p:spPr>
        </p:sp>
      </p:grpSp>
      <p:sp>
        <p:nvSpPr>
          <p:cNvPr name="TextBox 10" id="10"/>
          <p:cNvSpPr txBox="true"/>
          <p:nvPr/>
        </p:nvSpPr>
        <p:spPr>
          <a:xfrm rot="0">
            <a:off x="7767918" y="6881053"/>
            <a:ext cx="454630" cy="527616"/>
          </a:xfrm>
          <a:prstGeom prst="rect">
            <a:avLst/>
          </a:prstGeom>
        </p:spPr>
        <p:txBody>
          <a:bodyPr anchor="t" rtlCol="false" tIns="0" lIns="0" bIns="0" rIns="0">
            <a:spAutoFit/>
          </a:bodyPr>
          <a:lstStyle/>
          <a:p>
            <a:pPr algn="ctr" marL="0" indent="0" lvl="0">
              <a:lnSpc>
                <a:spcPts val="3533"/>
              </a:lnSpc>
              <a:spcBef>
                <a:spcPct val="0"/>
              </a:spcBef>
            </a:pPr>
            <a:r>
              <a:rPr lang="en-US" b="true" sz="3680">
                <a:solidFill>
                  <a:srgbClr val="FFFFFF"/>
                </a:solidFill>
                <a:latin typeface="Horizon"/>
                <a:ea typeface="Horizon"/>
                <a:cs typeface="Horizon"/>
                <a:sym typeface="Horizon"/>
              </a:rPr>
              <a:t>2</a:t>
            </a:r>
          </a:p>
        </p:txBody>
      </p:sp>
      <p:sp>
        <p:nvSpPr>
          <p:cNvPr name="TextBox 11" id="11"/>
          <p:cNvSpPr txBox="true"/>
          <p:nvPr/>
        </p:nvSpPr>
        <p:spPr>
          <a:xfrm rot="0">
            <a:off x="8897247" y="6681990"/>
            <a:ext cx="9000424" cy="725717"/>
          </a:xfrm>
          <a:prstGeom prst="rect">
            <a:avLst/>
          </a:prstGeom>
        </p:spPr>
        <p:txBody>
          <a:bodyPr anchor="t" rtlCol="false" tIns="0" lIns="0" bIns="0" rIns="0">
            <a:spAutoFit/>
          </a:bodyPr>
          <a:lstStyle/>
          <a:p>
            <a:pPr algn="l" marL="0" indent="0" lvl="0">
              <a:lnSpc>
                <a:spcPts val="5139"/>
              </a:lnSpc>
              <a:spcBef>
                <a:spcPct val="0"/>
              </a:spcBef>
            </a:pPr>
            <a:r>
              <a:rPr lang="en-US" b="true" sz="3670">
                <a:solidFill>
                  <a:srgbClr val="FFFFFF"/>
                </a:solidFill>
                <a:latin typeface="Agrandir Bold"/>
                <a:ea typeface="Agrandir Bold"/>
                <a:cs typeface="Agrandir Bold"/>
                <a:sym typeface="Agrandir Bold"/>
              </a:rPr>
              <a:t>Mutiara Khanza A (23031554230)</a:t>
            </a:r>
          </a:p>
        </p:txBody>
      </p:sp>
      <p:grpSp>
        <p:nvGrpSpPr>
          <p:cNvPr name="Group 12" id="12"/>
          <p:cNvGrpSpPr/>
          <p:nvPr/>
        </p:nvGrpSpPr>
        <p:grpSpPr>
          <a:xfrm rot="0">
            <a:off x="3776475" y="4989481"/>
            <a:ext cx="10130824" cy="1233798"/>
            <a:chOff x="0" y="0"/>
            <a:chExt cx="13507765" cy="1645064"/>
          </a:xfrm>
        </p:grpSpPr>
        <p:grpSp>
          <p:nvGrpSpPr>
            <p:cNvPr name="Group 13" id="13"/>
            <p:cNvGrpSpPr>
              <a:grpSpLocks noChangeAspect="true"/>
            </p:cNvGrpSpPr>
            <p:nvPr/>
          </p:nvGrpSpPr>
          <p:grpSpPr>
            <a:xfrm rot="0">
              <a:off x="0" y="0"/>
              <a:ext cx="1645064" cy="1645064"/>
              <a:chOff x="-2540" y="-2540"/>
              <a:chExt cx="6355080" cy="6355080"/>
            </a:xfrm>
          </p:grpSpPr>
          <p:sp>
            <p:nvSpPr>
              <p:cNvPr name="Freeform 14" id="14"/>
              <p:cNvSpPr/>
              <p:nvPr/>
            </p:nvSpPr>
            <p:spPr>
              <a:xfrm flipH="false" flipV="false" rot="0">
                <a:off x="-2540" y="-254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DF0C0C"/>
              </a:solidFill>
            </p:spPr>
          </p:sp>
        </p:grpSp>
        <p:sp>
          <p:nvSpPr>
            <p:cNvPr name="TextBox 15" id="15"/>
            <p:cNvSpPr txBox="true"/>
            <p:nvPr/>
          </p:nvSpPr>
          <p:spPr>
            <a:xfrm rot="0">
              <a:off x="512783" y="469294"/>
              <a:ext cx="619498" cy="735051"/>
            </a:xfrm>
            <a:prstGeom prst="rect">
              <a:avLst/>
            </a:prstGeom>
          </p:spPr>
          <p:txBody>
            <a:bodyPr anchor="t" rtlCol="false" tIns="0" lIns="0" bIns="0" rIns="0">
              <a:spAutoFit/>
            </a:bodyPr>
            <a:lstStyle/>
            <a:p>
              <a:pPr algn="ctr" marL="0" indent="0" lvl="0">
                <a:lnSpc>
                  <a:spcPts val="3638"/>
                </a:lnSpc>
                <a:spcBef>
                  <a:spcPct val="0"/>
                </a:spcBef>
              </a:pPr>
              <a:r>
                <a:rPr lang="en-US" b="true" sz="3790">
                  <a:solidFill>
                    <a:srgbClr val="FFFFFF"/>
                  </a:solidFill>
                  <a:latin typeface="Horizon"/>
                  <a:ea typeface="Horizon"/>
                  <a:cs typeface="Horizon"/>
                  <a:sym typeface="Horizon"/>
                </a:rPr>
                <a:t>1</a:t>
              </a:r>
            </a:p>
          </p:txBody>
        </p:sp>
        <p:sp>
          <p:nvSpPr>
            <p:cNvPr name="TextBox 16" id="16"/>
            <p:cNvSpPr txBox="true"/>
            <p:nvPr/>
          </p:nvSpPr>
          <p:spPr>
            <a:xfrm rot="0">
              <a:off x="2032862" y="270590"/>
              <a:ext cx="11474903" cy="932434"/>
            </a:xfrm>
            <a:prstGeom prst="rect">
              <a:avLst/>
            </a:prstGeom>
          </p:spPr>
          <p:txBody>
            <a:bodyPr anchor="t" rtlCol="false" tIns="0" lIns="0" bIns="0" rIns="0">
              <a:spAutoFit/>
            </a:bodyPr>
            <a:lstStyle/>
            <a:p>
              <a:pPr algn="l" marL="0" indent="0" lvl="0">
                <a:lnSpc>
                  <a:spcPts val="5291"/>
                </a:lnSpc>
                <a:spcBef>
                  <a:spcPct val="0"/>
                </a:spcBef>
              </a:pPr>
              <a:r>
                <a:rPr lang="en-US" b="true" sz="3779">
                  <a:solidFill>
                    <a:srgbClr val="FFFFFF"/>
                  </a:solidFill>
                  <a:latin typeface="Agrandir Bold"/>
                  <a:ea typeface="Agrandir Bold"/>
                  <a:cs typeface="Agrandir Bold"/>
                  <a:sym typeface="Agrandir Bold"/>
                </a:rPr>
                <a:t>Widya Louisa (23031554180)</a:t>
              </a:r>
            </a:p>
          </p:txBody>
        </p:sp>
      </p:grpSp>
      <p:sp>
        <p:nvSpPr>
          <p:cNvPr name="TextBox 17" id="17"/>
          <p:cNvSpPr txBox="true"/>
          <p:nvPr/>
        </p:nvSpPr>
        <p:spPr>
          <a:xfrm rot="0">
            <a:off x="13483184" y="952500"/>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grpSp>
        <p:nvGrpSpPr>
          <p:cNvPr name="Group 2" id="2"/>
          <p:cNvGrpSpPr/>
          <p:nvPr/>
        </p:nvGrpSpPr>
        <p:grpSpPr>
          <a:xfrm rot="0">
            <a:off x="12209004" y="2879142"/>
            <a:ext cx="5500825" cy="5904426"/>
            <a:chOff x="0" y="0"/>
            <a:chExt cx="10860394" cy="11657233"/>
          </a:xfrm>
        </p:grpSpPr>
        <p:sp>
          <p:nvSpPr>
            <p:cNvPr name="Freeform 3" id="3"/>
            <p:cNvSpPr/>
            <p:nvPr/>
          </p:nvSpPr>
          <p:spPr>
            <a:xfrm flipH="false" flipV="false" rot="0">
              <a:off x="0" y="0"/>
              <a:ext cx="10860394" cy="11657233"/>
            </a:xfrm>
            <a:custGeom>
              <a:avLst/>
              <a:gdLst/>
              <a:ahLst/>
              <a:cxnLst/>
              <a:rect r="r" b="b" t="t" l="l"/>
              <a:pathLst>
                <a:path h="11657233" w="10860394">
                  <a:moveTo>
                    <a:pt x="10735934" y="59690"/>
                  </a:moveTo>
                  <a:cubicBezTo>
                    <a:pt x="10771494" y="59690"/>
                    <a:pt x="10800704" y="88900"/>
                    <a:pt x="10800704" y="124460"/>
                  </a:cubicBezTo>
                  <a:lnTo>
                    <a:pt x="10800704" y="11532773"/>
                  </a:lnTo>
                  <a:cubicBezTo>
                    <a:pt x="10800704" y="11568333"/>
                    <a:pt x="10771494" y="11597542"/>
                    <a:pt x="10735934" y="11597542"/>
                  </a:cubicBezTo>
                  <a:lnTo>
                    <a:pt x="124460" y="11597542"/>
                  </a:lnTo>
                  <a:cubicBezTo>
                    <a:pt x="88900" y="11597542"/>
                    <a:pt x="59690" y="11568333"/>
                    <a:pt x="59690" y="11532773"/>
                  </a:cubicBezTo>
                  <a:lnTo>
                    <a:pt x="59690" y="124460"/>
                  </a:lnTo>
                  <a:cubicBezTo>
                    <a:pt x="59690" y="88900"/>
                    <a:pt x="88900" y="59690"/>
                    <a:pt x="124460" y="59690"/>
                  </a:cubicBezTo>
                  <a:lnTo>
                    <a:pt x="10735934" y="59690"/>
                  </a:lnTo>
                  <a:moveTo>
                    <a:pt x="10735934" y="0"/>
                  </a:moveTo>
                  <a:lnTo>
                    <a:pt x="124460" y="0"/>
                  </a:lnTo>
                  <a:cubicBezTo>
                    <a:pt x="55880" y="0"/>
                    <a:pt x="0" y="55880"/>
                    <a:pt x="0" y="124460"/>
                  </a:cubicBezTo>
                  <a:lnTo>
                    <a:pt x="0" y="11532773"/>
                  </a:lnTo>
                  <a:cubicBezTo>
                    <a:pt x="0" y="11601352"/>
                    <a:pt x="55880" y="11657233"/>
                    <a:pt x="124460" y="11657233"/>
                  </a:cubicBezTo>
                  <a:lnTo>
                    <a:pt x="10735935" y="11657233"/>
                  </a:lnTo>
                  <a:cubicBezTo>
                    <a:pt x="10804514" y="11657233"/>
                    <a:pt x="10860394" y="11601352"/>
                    <a:pt x="10860394" y="11532773"/>
                  </a:cubicBezTo>
                  <a:lnTo>
                    <a:pt x="10860394" y="124460"/>
                  </a:lnTo>
                  <a:cubicBezTo>
                    <a:pt x="10860394" y="55880"/>
                    <a:pt x="10804514" y="0"/>
                    <a:pt x="10735934" y="0"/>
                  </a:cubicBezTo>
                  <a:close/>
                </a:path>
              </a:pathLst>
            </a:custGeom>
            <a:solidFill>
              <a:srgbClr val="FFFFFF"/>
            </a:solidFill>
          </p:spPr>
        </p:sp>
      </p:grpSp>
      <p:sp>
        <p:nvSpPr>
          <p:cNvPr name="Freeform 4" id="4"/>
          <p:cNvSpPr/>
          <p:nvPr/>
        </p:nvSpPr>
        <p:spPr>
          <a:xfrm flipH="false" flipV="false" rot="0">
            <a:off x="12545036" y="3669233"/>
            <a:ext cx="4828760" cy="4407151"/>
          </a:xfrm>
          <a:custGeom>
            <a:avLst/>
            <a:gdLst/>
            <a:ahLst/>
            <a:cxnLst/>
            <a:rect r="r" b="b" t="t" l="l"/>
            <a:pathLst>
              <a:path h="4407151" w="4828760">
                <a:moveTo>
                  <a:pt x="0" y="0"/>
                </a:moveTo>
                <a:lnTo>
                  <a:pt x="4828760" y="0"/>
                </a:lnTo>
                <a:lnTo>
                  <a:pt x="4828760" y="4407151"/>
                </a:lnTo>
                <a:lnTo>
                  <a:pt x="0" y="4407151"/>
                </a:lnTo>
                <a:lnTo>
                  <a:pt x="0" y="0"/>
                </a:lnTo>
                <a:close/>
              </a:path>
            </a:pathLst>
          </a:custGeom>
          <a:blipFill>
            <a:blip r:embed="rId2"/>
            <a:stretch>
              <a:fillRect l="-27913" t="0" r="-9075" b="0"/>
            </a:stretch>
          </a:blipFill>
        </p:spPr>
      </p:sp>
      <p:sp>
        <p:nvSpPr>
          <p:cNvPr name="TextBox 5" id="5"/>
          <p:cNvSpPr txBox="true"/>
          <p:nvPr/>
        </p:nvSpPr>
        <p:spPr>
          <a:xfrm rot="0">
            <a:off x="12725995" y="3063193"/>
            <a:ext cx="3795565" cy="441877"/>
          </a:xfrm>
          <a:prstGeom prst="rect">
            <a:avLst/>
          </a:prstGeom>
        </p:spPr>
        <p:txBody>
          <a:bodyPr anchor="t" rtlCol="false" tIns="0" lIns="0" bIns="0" rIns="0">
            <a:spAutoFit/>
          </a:bodyPr>
          <a:lstStyle/>
          <a:p>
            <a:pPr algn="l" marL="0" indent="0" lvl="0">
              <a:lnSpc>
                <a:spcPts val="2880"/>
              </a:lnSpc>
            </a:pPr>
            <a:r>
              <a:rPr lang="en-US" b="true" sz="2400">
                <a:solidFill>
                  <a:srgbClr val="101010"/>
                </a:solidFill>
                <a:latin typeface="Agrandir Bold"/>
                <a:ea typeface="Agrandir Bold"/>
                <a:cs typeface="Agrandir Bold"/>
                <a:sym typeface="Agrandir Bold"/>
              </a:rPr>
              <a:t>Tomas dan Caca</a:t>
            </a:r>
          </a:p>
        </p:txBody>
      </p:sp>
      <p:sp>
        <p:nvSpPr>
          <p:cNvPr name="TextBox 6" id="6"/>
          <p:cNvSpPr txBox="true"/>
          <p:nvPr/>
        </p:nvSpPr>
        <p:spPr>
          <a:xfrm rot="0">
            <a:off x="771822" y="1675839"/>
            <a:ext cx="8379842" cy="1613967"/>
          </a:xfrm>
          <a:prstGeom prst="rect">
            <a:avLst/>
          </a:prstGeom>
        </p:spPr>
        <p:txBody>
          <a:bodyPr anchor="t" rtlCol="false" tIns="0" lIns="0" bIns="0" rIns="0">
            <a:spAutoFit/>
          </a:bodyPr>
          <a:lstStyle/>
          <a:p>
            <a:pPr algn="l">
              <a:lnSpc>
                <a:spcPts val="6050"/>
              </a:lnSpc>
            </a:pPr>
            <a:r>
              <a:rPr lang="en-US" b="true" sz="5499">
                <a:solidFill>
                  <a:srgbClr val="FFFFFF"/>
                </a:solidFill>
                <a:latin typeface="Horizon"/>
                <a:ea typeface="Horizon"/>
                <a:cs typeface="Horizon"/>
                <a:sym typeface="Horizon"/>
              </a:rPr>
              <a:t>LATAR BELAKANG </a:t>
            </a:r>
          </a:p>
        </p:txBody>
      </p:sp>
      <p:sp>
        <p:nvSpPr>
          <p:cNvPr name="TextBox 7" id="7"/>
          <p:cNvSpPr txBox="true"/>
          <p:nvPr/>
        </p:nvSpPr>
        <p:spPr>
          <a:xfrm rot="0">
            <a:off x="771822" y="3507308"/>
            <a:ext cx="11079134" cy="6169515"/>
          </a:xfrm>
          <a:prstGeom prst="rect">
            <a:avLst/>
          </a:prstGeom>
        </p:spPr>
        <p:txBody>
          <a:bodyPr anchor="t" rtlCol="false" tIns="0" lIns="0" bIns="0" rIns="0">
            <a:spAutoFit/>
          </a:bodyPr>
          <a:lstStyle/>
          <a:p>
            <a:pPr algn="l">
              <a:lnSpc>
                <a:spcPts val="4873"/>
              </a:lnSpc>
            </a:pPr>
            <a:r>
              <a:rPr lang="en-US" sz="3480">
                <a:solidFill>
                  <a:srgbClr val="FFFFFF"/>
                </a:solidFill>
                <a:latin typeface="Agrandir"/>
                <a:ea typeface="Agrandir"/>
                <a:cs typeface="Agrandir"/>
                <a:sym typeface="Agrandir"/>
              </a:rPr>
              <a:t>Permasalahan jalur terpendek (Shortest Path Problem ) merupakan salah satu jenis masalah optimisasi dalam ilmu komputer dan matematika terapan. Tujuannya adalah menemukan rute dengan bobot terkecil dari satu titik awal ke titik tujuan pada sebuah graf. Dalam aplikasi nyatanya kasus ini sering muncul seperti pada perencanaan rute transportasi, navigasi peta, desain jaringan komputer, dan bahkan dalam permainan.</a:t>
            </a:r>
          </a:p>
          <a:p>
            <a:pPr algn="l">
              <a:lnSpc>
                <a:spcPts val="4872"/>
              </a:lnSpc>
            </a:pPr>
          </a:p>
        </p:txBody>
      </p:sp>
      <p:sp>
        <p:nvSpPr>
          <p:cNvPr name="TextBox 8" id="8"/>
          <p:cNvSpPr txBox="true"/>
          <p:nvPr/>
        </p:nvSpPr>
        <p:spPr>
          <a:xfrm rot="0">
            <a:off x="13326257" y="952500"/>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101010"/>
        </a:solidFill>
      </p:bgPr>
    </p:bg>
    <p:spTree>
      <p:nvGrpSpPr>
        <p:cNvPr id="1" name=""/>
        <p:cNvGrpSpPr/>
        <p:nvPr/>
      </p:nvGrpSpPr>
      <p:grpSpPr>
        <a:xfrm>
          <a:off x="0" y="0"/>
          <a:ext cx="0" cy="0"/>
          <a:chOff x="0" y="0"/>
          <a:chExt cx="0" cy="0"/>
        </a:xfrm>
      </p:grpSpPr>
      <p:grpSp>
        <p:nvGrpSpPr>
          <p:cNvPr name="Group 2" id="2"/>
          <p:cNvGrpSpPr/>
          <p:nvPr/>
        </p:nvGrpSpPr>
        <p:grpSpPr>
          <a:xfrm rot="0">
            <a:off x="1085139" y="3385435"/>
            <a:ext cx="16117722" cy="5857841"/>
            <a:chOff x="0" y="0"/>
            <a:chExt cx="31821557" cy="11565259"/>
          </a:xfrm>
        </p:grpSpPr>
        <p:sp>
          <p:nvSpPr>
            <p:cNvPr name="Freeform 3" id="3"/>
            <p:cNvSpPr/>
            <p:nvPr/>
          </p:nvSpPr>
          <p:spPr>
            <a:xfrm flipH="false" flipV="false" rot="0">
              <a:off x="0" y="0"/>
              <a:ext cx="31821558" cy="11565258"/>
            </a:xfrm>
            <a:custGeom>
              <a:avLst/>
              <a:gdLst/>
              <a:ahLst/>
              <a:cxnLst/>
              <a:rect r="r" b="b" t="t" l="l"/>
              <a:pathLst>
                <a:path h="11565258" w="31821558">
                  <a:moveTo>
                    <a:pt x="31697098" y="59690"/>
                  </a:moveTo>
                  <a:cubicBezTo>
                    <a:pt x="31732658" y="59690"/>
                    <a:pt x="31761866" y="88900"/>
                    <a:pt x="31761866" y="124460"/>
                  </a:cubicBezTo>
                  <a:lnTo>
                    <a:pt x="31761866" y="11440799"/>
                  </a:lnTo>
                  <a:cubicBezTo>
                    <a:pt x="31761866" y="11476358"/>
                    <a:pt x="31732658" y="11505568"/>
                    <a:pt x="31697098" y="11505568"/>
                  </a:cubicBezTo>
                  <a:lnTo>
                    <a:pt x="124460" y="11505568"/>
                  </a:lnTo>
                  <a:cubicBezTo>
                    <a:pt x="88900" y="11505568"/>
                    <a:pt x="59690" y="11476358"/>
                    <a:pt x="59690" y="11440799"/>
                  </a:cubicBezTo>
                  <a:lnTo>
                    <a:pt x="59690" y="124460"/>
                  </a:lnTo>
                  <a:cubicBezTo>
                    <a:pt x="59690" y="88900"/>
                    <a:pt x="88900" y="59690"/>
                    <a:pt x="124460" y="59690"/>
                  </a:cubicBezTo>
                  <a:lnTo>
                    <a:pt x="31697098" y="59690"/>
                  </a:lnTo>
                  <a:moveTo>
                    <a:pt x="31697098" y="0"/>
                  </a:moveTo>
                  <a:lnTo>
                    <a:pt x="124460" y="0"/>
                  </a:lnTo>
                  <a:cubicBezTo>
                    <a:pt x="55880" y="0"/>
                    <a:pt x="0" y="55880"/>
                    <a:pt x="0" y="124460"/>
                  </a:cubicBezTo>
                  <a:lnTo>
                    <a:pt x="0" y="11440799"/>
                  </a:lnTo>
                  <a:cubicBezTo>
                    <a:pt x="0" y="11509379"/>
                    <a:pt x="55880" y="11565258"/>
                    <a:pt x="124460" y="11565258"/>
                  </a:cubicBezTo>
                  <a:lnTo>
                    <a:pt x="31697098" y="11565258"/>
                  </a:lnTo>
                  <a:cubicBezTo>
                    <a:pt x="31765677" y="11565258"/>
                    <a:pt x="31821558" y="11509379"/>
                    <a:pt x="31821558" y="11440799"/>
                  </a:cubicBezTo>
                  <a:lnTo>
                    <a:pt x="31821558" y="124460"/>
                  </a:lnTo>
                  <a:cubicBezTo>
                    <a:pt x="31821558" y="55880"/>
                    <a:pt x="31765677" y="0"/>
                    <a:pt x="31697098" y="0"/>
                  </a:cubicBezTo>
                  <a:close/>
                </a:path>
              </a:pathLst>
            </a:custGeom>
            <a:solidFill>
              <a:srgbClr val="FFFFFF"/>
            </a:solidFill>
          </p:spPr>
        </p:sp>
      </p:grpSp>
      <p:grpSp>
        <p:nvGrpSpPr>
          <p:cNvPr name="Group 4" id="4"/>
          <p:cNvGrpSpPr/>
          <p:nvPr/>
        </p:nvGrpSpPr>
        <p:grpSpPr>
          <a:xfrm rot="0">
            <a:off x="1616120" y="3931957"/>
            <a:ext cx="881343" cy="881343"/>
            <a:chOff x="0" y="0"/>
            <a:chExt cx="1175123" cy="1175123"/>
          </a:xfrm>
        </p:grpSpPr>
        <p:grpSp>
          <p:nvGrpSpPr>
            <p:cNvPr name="Group 5" id="5"/>
            <p:cNvGrpSpPr>
              <a:grpSpLocks noChangeAspect="true"/>
            </p:cNvGrpSpPr>
            <p:nvPr/>
          </p:nvGrpSpPr>
          <p:grpSpPr>
            <a:xfrm rot="0">
              <a:off x="0" y="0"/>
              <a:ext cx="1175123" cy="1175123"/>
              <a:chOff x="-2540" y="-2540"/>
              <a:chExt cx="6355080" cy="6355080"/>
            </a:xfrm>
          </p:grpSpPr>
          <p:sp>
            <p:nvSpPr>
              <p:cNvPr name="Freeform 6" id="6"/>
              <p:cNvSpPr/>
              <p:nvPr/>
            </p:nvSpPr>
            <p:spPr>
              <a:xfrm flipH="false" flipV="false" rot="0">
                <a:off x="-2540" y="-254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57FFFF"/>
              </a:solidFill>
            </p:spPr>
          </p:sp>
        </p:grpSp>
        <p:sp>
          <p:nvSpPr>
            <p:cNvPr name="TextBox 7" id="7"/>
            <p:cNvSpPr txBox="true"/>
            <p:nvPr/>
          </p:nvSpPr>
          <p:spPr>
            <a:xfrm rot="0">
              <a:off x="366298" y="330081"/>
              <a:ext cx="442528" cy="534012"/>
            </a:xfrm>
            <a:prstGeom prst="rect">
              <a:avLst/>
            </a:prstGeom>
          </p:spPr>
          <p:txBody>
            <a:bodyPr anchor="t" rtlCol="false" tIns="0" lIns="0" bIns="0" rIns="0">
              <a:spAutoFit/>
            </a:bodyPr>
            <a:lstStyle/>
            <a:p>
              <a:pPr algn="ctr" marL="0" indent="0" lvl="0">
                <a:lnSpc>
                  <a:spcPts val="2612"/>
                </a:lnSpc>
                <a:spcBef>
                  <a:spcPct val="0"/>
                </a:spcBef>
              </a:pPr>
              <a:r>
                <a:rPr lang="en-US" b="true" sz="2721" u="none">
                  <a:solidFill>
                    <a:srgbClr val="FFFFFF"/>
                  </a:solidFill>
                  <a:latin typeface="Horizon"/>
                  <a:ea typeface="Horizon"/>
                  <a:cs typeface="Horizon"/>
                  <a:sym typeface="Horizon"/>
                </a:rPr>
                <a:t>1</a:t>
              </a:r>
            </a:p>
          </p:txBody>
        </p:sp>
      </p:grpSp>
      <p:grpSp>
        <p:nvGrpSpPr>
          <p:cNvPr name="Group 8" id="8"/>
          <p:cNvGrpSpPr/>
          <p:nvPr/>
        </p:nvGrpSpPr>
        <p:grpSpPr>
          <a:xfrm rot="0">
            <a:off x="1616120" y="6314356"/>
            <a:ext cx="881343" cy="881343"/>
            <a:chOff x="0" y="0"/>
            <a:chExt cx="1175123" cy="1175123"/>
          </a:xfrm>
        </p:grpSpPr>
        <p:grpSp>
          <p:nvGrpSpPr>
            <p:cNvPr name="Group 9" id="9"/>
            <p:cNvGrpSpPr>
              <a:grpSpLocks noChangeAspect="true"/>
            </p:cNvGrpSpPr>
            <p:nvPr/>
          </p:nvGrpSpPr>
          <p:grpSpPr>
            <a:xfrm rot="0">
              <a:off x="0" y="0"/>
              <a:ext cx="1175123" cy="1175123"/>
              <a:chOff x="-2540" y="-2540"/>
              <a:chExt cx="6355080" cy="6355080"/>
            </a:xfrm>
          </p:grpSpPr>
          <p:sp>
            <p:nvSpPr>
              <p:cNvPr name="Freeform 10" id="10"/>
              <p:cNvSpPr/>
              <p:nvPr/>
            </p:nvSpPr>
            <p:spPr>
              <a:xfrm flipH="false" flipV="false" rot="0">
                <a:off x="-2540" y="-254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19CF"/>
              </a:solidFill>
            </p:spPr>
          </p:sp>
        </p:grpSp>
        <p:sp>
          <p:nvSpPr>
            <p:cNvPr name="TextBox 11" id="11"/>
            <p:cNvSpPr txBox="true"/>
            <p:nvPr/>
          </p:nvSpPr>
          <p:spPr>
            <a:xfrm rot="0">
              <a:off x="366298" y="330081"/>
              <a:ext cx="442528" cy="534012"/>
            </a:xfrm>
            <a:prstGeom prst="rect">
              <a:avLst/>
            </a:prstGeom>
          </p:spPr>
          <p:txBody>
            <a:bodyPr anchor="t" rtlCol="false" tIns="0" lIns="0" bIns="0" rIns="0">
              <a:spAutoFit/>
            </a:bodyPr>
            <a:lstStyle/>
            <a:p>
              <a:pPr algn="ctr" marL="0" indent="0" lvl="0">
                <a:lnSpc>
                  <a:spcPts val="2612"/>
                </a:lnSpc>
                <a:spcBef>
                  <a:spcPct val="0"/>
                </a:spcBef>
              </a:pPr>
              <a:r>
                <a:rPr lang="en-US" b="true" sz="2721">
                  <a:solidFill>
                    <a:srgbClr val="FFFFFF"/>
                  </a:solidFill>
                  <a:latin typeface="Horizon"/>
                  <a:ea typeface="Horizon"/>
                  <a:cs typeface="Horizon"/>
                  <a:sym typeface="Horizon"/>
                </a:rPr>
                <a:t>2</a:t>
              </a:r>
            </a:p>
          </p:txBody>
        </p:sp>
      </p:grpSp>
      <p:sp>
        <p:nvSpPr>
          <p:cNvPr name="TextBox 12" id="12"/>
          <p:cNvSpPr txBox="true"/>
          <p:nvPr/>
        </p:nvSpPr>
        <p:spPr>
          <a:xfrm rot="0">
            <a:off x="1085139" y="1034199"/>
            <a:ext cx="6883198" cy="1613967"/>
          </a:xfrm>
          <a:prstGeom prst="rect">
            <a:avLst/>
          </a:prstGeom>
        </p:spPr>
        <p:txBody>
          <a:bodyPr anchor="t" rtlCol="false" tIns="0" lIns="0" bIns="0" rIns="0">
            <a:spAutoFit/>
          </a:bodyPr>
          <a:lstStyle/>
          <a:p>
            <a:pPr algn="l">
              <a:lnSpc>
                <a:spcPts val="6050"/>
              </a:lnSpc>
            </a:pPr>
            <a:r>
              <a:rPr lang="en-US" b="true" sz="5499">
                <a:solidFill>
                  <a:srgbClr val="FFFFFF"/>
                </a:solidFill>
                <a:latin typeface="Horizon"/>
                <a:ea typeface="Horizon"/>
                <a:cs typeface="Horizon"/>
                <a:sym typeface="Horizon"/>
              </a:rPr>
              <a:t>TUJUAN PENGUJIAN</a:t>
            </a:r>
          </a:p>
        </p:txBody>
      </p:sp>
      <p:sp>
        <p:nvSpPr>
          <p:cNvPr name="TextBox 13" id="13"/>
          <p:cNvSpPr txBox="true"/>
          <p:nvPr/>
        </p:nvSpPr>
        <p:spPr>
          <a:xfrm rot="0">
            <a:off x="2825112" y="4031094"/>
            <a:ext cx="8651866" cy="1035494"/>
          </a:xfrm>
          <a:prstGeom prst="rect">
            <a:avLst/>
          </a:prstGeom>
        </p:spPr>
        <p:txBody>
          <a:bodyPr anchor="t" rtlCol="false" tIns="0" lIns="0" bIns="0" rIns="0">
            <a:spAutoFit/>
          </a:bodyPr>
          <a:lstStyle/>
          <a:p>
            <a:pPr algn="l" marL="0" indent="0" lvl="0">
              <a:lnSpc>
                <a:spcPts val="3825"/>
              </a:lnSpc>
            </a:pPr>
            <a:r>
              <a:rPr lang="en-US" b="true" sz="2732">
                <a:solidFill>
                  <a:srgbClr val="FFFFFF"/>
                </a:solidFill>
                <a:latin typeface="Agrandir Bold"/>
                <a:ea typeface="Agrandir Bold"/>
                <a:cs typeface="Agrandir Bold"/>
                <a:sym typeface="Agrandir Bold"/>
              </a:rPr>
              <a:t>Menganalisis dan Membandingkan kinerja algoritma Dijkstra dan A*</a:t>
            </a:r>
          </a:p>
        </p:txBody>
      </p:sp>
      <p:sp>
        <p:nvSpPr>
          <p:cNvPr name="TextBox 14" id="14"/>
          <p:cNvSpPr txBox="true"/>
          <p:nvPr/>
        </p:nvSpPr>
        <p:spPr>
          <a:xfrm rot="0">
            <a:off x="2825112" y="6181006"/>
            <a:ext cx="8651866" cy="1035494"/>
          </a:xfrm>
          <a:prstGeom prst="rect">
            <a:avLst/>
          </a:prstGeom>
        </p:spPr>
        <p:txBody>
          <a:bodyPr anchor="t" rtlCol="false" tIns="0" lIns="0" bIns="0" rIns="0">
            <a:spAutoFit/>
          </a:bodyPr>
          <a:lstStyle/>
          <a:p>
            <a:pPr algn="l" marL="0" indent="0" lvl="0">
              <a:lnSpc>
                <a:spcPts val="3825"/>
              </a:lnSpc>
            </a:pPr>
            <a:r>
              <a:rPr lang="en-US" b="true" sz="2732">
                <a:solidFill>
                  <a:srgbClr val="FFFFFF"/>
                </a:solidFill>
                <a:latin typeface="Agrandir Bold"/>
                <a:ea typeface="Agrandir Bold"/>
                <a:cs typeface="Agrandir Bold"/>
                <a:sym typeface="Agrandir Bold"/>
              </a:rPr>
              <a:t>Mengidentifikasi keunggulan dan kelemahan masing-masing algoritma</a:t>
            </a:r>
          </a:p>
        </p:txBody>
      </p:sp>
      <p:sp>
        <p:nvSpPr>
          <p:cNvPr name="TextBox 15" id="15"/>
          <p:cNvSpPr txBox="true"/>
          <p:nvPr/>
        </p:nvSpPr>
        <p:spPr>
          <a:xfrm rot="0">
            <a:off x="13326257" y="952500"/>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10101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61066" y="2699481"/>
            <a:ext cx="881343" cy="881343"/>
            <a:chOff x="-2540" y="-2540"/>
            <a:chExt cx="6355080" cy="6355080"/>
          </a:xfrm>
        </p:grpSpPr>
        <p:sp>
          <p:nvSpPr>
            <p:cNvPr name="Freeform 3" id="3"/>
            <p:cNvSpPr/>
            <p:nvPr/>
          </p:nvSpPr>
          <p:spPr>
            <a:xfrm flipH="false" flipV="false" rot="0">
              <a:off x="-2540" y="-254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57FFFF"/>
            </a:solidFill>
          </p:spPr>
        </p:sp>
      </p:grpSp>
      <p:sp>
        <p:nvSpPr>
          <p:cNvPr name="TextBox 4" id="4"/>
          <p:cNvSpPr txBox="true"/>
          <p:nvPr/>
        </p:nvSpPr>
        <p:spPr>
          <a:xfrm rot="0">
            <a:off x="935789" y="2951804"/>
            <a:ext cx="331896" cy="395747"/>
          </a:xfrm>
          <a:prstGeom prst="rect">
            <a:avLst/>
          </a:prstGeom>
        </p:spPr>
        <p:txBody>
          <a:bodyPr anchor="t" rtlCol="false" tIns="0" lIns="0" bIns="0" rIns="0">
            <a:spAutoFit/>
          </a:bodyPr>
          <a:lstStyle/>
          <a:p>
            <a:pPr algn="ctr" marL="0" indent="0" lvl="0">
              <a:lnSpc>
                <a:spcPts val="2612"/>
              </a:lnSpc>
              <a:spcBef>
                <a:spcPct val="0"/>
              </a:spcBef>
            </a:pPr>
            <a:r>
              <a:rPr lang="en-US" b="true" sz="2721" u="none">
                <a:solidFill>
                  <a:srgbClr val="FFFFFF"/>
                </a:solidFill>
                <a:latin typeface="Horizon"/>
                <a:ea typeface="Horizon"/>
                <a:cs typeface="Horizon"/>
                <a:sym typeface="Horizon"/>
              </a:rPr>
              <a:t>1</a:t>
            </a:r>
          </a:p>
        </p:txBody>
      </p:sp>
      <p:grpSp>
        <p:nvGrpSpPr>
          <p:cNvPr name="Group 5" id="5"/>
          <p:cNvGrpSpPr>
            <a:grpSpLocks noChangeAspect="true"/>
          </p:cNvGrpSpPr>
          <p:nvPr/>
        </p:nvGrpSpPr>
        <p:grpSpPr>
          <a:xfrm rot="0">
            <a:off x="661066" y="4204582"/>
            <a:ext cx="881343" cy="881343"/>
            <a:chOff x="-2540" y="-2540"/>
            <a:chExt cx="6355080" cy="6355080"/>
          </a:xfrm>
        </p:grpSpPr>
        <p:sp>
          <p:nvSpPr>
            <p:cNvPr name="Freeform 6" id="6"/>
            <p:cNvSpPr/>
            <p:nvPr/>
          </p:nvSpPr>
          <p:spPr>
            <a:xfrm flipH="false" flipV="false" rot="0">
              <a:off x="-2540" y="-254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19CF"/>
            </a:solidFill>
          </p:spPr>
        </p:sp>
      </p:grpSp>
      <p:sp>
        <p:nvSpPr>
          <p:cNvPr name="TextBox 7" id="7"/>
          <p:cNvSpPr txBox="true"/>
          <p:nvPr/>
        </p:nvSpPr>
        <p:spPr>
          <a:xfrm rot="0">
            <a:off x="935789" y="4463189"/>
            <a:ext cx="331896" cy="395747"/>
          </a:xfrm>
          <a:prstGeom prst="rect">
            <a:avLst/>
          </a:prstGeom>
        </p:spPr>
        <p:txBody>
          <a:bodyPr anchor="t" rtlCol="false" tIns="0" lIns="0" bIns="0" rIns="0">
            <a:spAutoFit/>
          </a:bodyPr>
          <a:lstStyle/>
          <a:p>
            <a:pPr algn="ctr" marL="0" indent="0" lvl="0">
              <a:lnSpc>
                <a:spcPts val="2612"/>
              </a:lnSpc>
              <a:spcBef>
                <a:spcPct val="0"/>
              </a:spcBef>
            </a:pPr>
            <a:r>
              <a:rPr lang="en-US" b="true" sz="2721">
                <a:solidFill>
                  <a:srgbClr val="FFFFFF"/>
                </a:solidFill>
                <a:latin typeface="Horizon"/>
                <a:ea typeface="Horizon"/>
                <a:cs typeface="Horizon"/>
                <a:sym typeface="Horizon"/>
              </a:rPr>
              <a:t>2</a:t>
            </a:r>
          </a:p>
        </p:txBody>
      </p:sp>
      <p:sp>
        <p:nvSpPr>
          <p:cNvPr name="TextBox 8" id="8"/>
          <p:cNvSpPr txBox="true"/>
          <p:nvPr/>
        </p:nvSpPr>
        <p:spPr>
          <a:xfrm rot="0">
            <a:off x="1924679" y="4337454"/>
            <a:ext cx="15702255" cy="990258"/>
          </a:xfrm>
          <a:prstGeom prst="rect">
            <a:avLst/>
          </a:prstGeom>
        </p:spPr>
        <p:txBody>
          <a:bodyPr anchor="t" rtlCol="false" tIns="0" lIns="0" bIns="0" rIns="0">
            <a:spAutoFit/>
          </a:bodyPr>
          <a:lstStyle/>
          <a:p>
            <a:pPr algn="l">
              <a:lnSpc>
                <a:spcPts val="3693"/>
              </a:lnSpc>
            </a:pPr>
          </a:p>
          <a:p>
            <a:pPr algn="l">
              <a:lnSpc>
                <a:spcPts val="3693"/>
              </a:lnSpc>
            </a:pPr>
            <a:r>
              <a:rPr lang="en-US" sz="2638">
                <a:solidFill>
                  <a:srgbClr val="FFFFFF"/>
                </a:solidFill>
                <a:latin typeface="Agrandir"/>
                <a:ea typeface="Agrandir"/>
                <a:cs typeface="Agrandir"/>
                <a:sym typeface="Agrandir"/>
              </a:rPr>
              <a:t>Pada pencarian terpendek</a:t>
            </a:r>
            <a:r>
              <a:rPr lang="en-US" sz="2638">
                <a:solidFill>
                  <a:srgbClr val="FFFFFF"/>
                </a:solidFill>
                <a:latin typeface="Agrandir"/>
                <a:ea typeface="Agrandir"/>
                <a:cs typeface="Agrandir"/>
                <a:sym typeface="Agrandir"/>
              </a:rPr>
              <a:t> kami menggunakan Algoritma Dijkstra dan A*. </a:t>
            </a:r>
          </a:p>
        </p:txBody>
      </p:sp>
      <p:sp>
        <p:nvSpPr>
          <p:cNvPr name="TextBox 9" id="9"/>
          <p:cNvSpPr txBox="true"/>
          <p:nvPr/>
        </p:nvSpPr>
        <p:spPr>
          <a:xfrm rot="0">
            <a:off x="1924679" y="4374441"/>
            <a:ext cx="4873821" cy="270812"/>
          </a:xfrm>
          <a:prstGeom prst="rect">
            <a:avLst/>
          </a:prstGeom>
        </p:spPr>
        <p:txBody>
          <a:bodyPr anchor="t" rtlCol="false" tIns="0" lIns="0" bIns="0" rIns="0">
            <a:spAutoFit/>
          </a:bodyPr>
          <a:lstStyle/>
          <a:p>
            <a:pPr algn="l" marL="0" indent="0" lvl="0">
              <a:lnSpc>
                <a:spcPts val="2088"/>
              </a:lnSpc>
              <a:spcBef>
                <a:spcPct val="0"/>
              </a:spcBef>
            </a:pPr>
            <a:r>
              <a:rPr lang="en-US" sz="1392" spc="69">
                <a:solidFill>
                  <a:srgbClr val="FFFD47"/>
                </a:solidFill>
                <a:latin typeface="Horizon"/>
                <a:ea typeface="Horizon"/>
                <a:cs typeface="Horizon"/>
                <a:sym typeface="Horizon"/>
              </a:rPr>
              <a:t>Shortest Path Problem</a:t>
            </a:r>
          </a:p>
        </p:txBody>
      </p:sp>
      <p:grpSp>
        <p:nvGrpSpPr>
          <p:cNvPr name="Group 10" id="10"/>
          <p:cNvGrpSpPr>
            <a:grpSpLocks noChangeAspect="true"/>
          </p:cNvGrpSpPr>
          <p:nvPr/>
        </p:nvGrpSpPr>
        <p:grpSpPr>
          <a:xfrm rot="0">
            <a:off x="641191" y="5603621"/>
            <a:ext cx="881343" cy="881343"/>
            <a:chOff x="-2540" y="-2540"/>
            <a:chExt cx="6355080" cy="6355080"/>
          </a:xfrm>
        </p:grpSpPr>
        <p:sp>
          <p:nvSpPr>
            <p:cNvPr name="Freeform 11" id="11"/>
            <p:cNvSpPr/>
            <p:nvPr/>
          </p:nvSpPr>
          <p:spPr>
            <a:xfrm flipH="false" flipV="false" rot="0">
              <a:off x="-2540" y="-254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DF0C0C"/>
            </a:solidFill>
          </p:spPr>
        </p:sp>
      </p:grpSp>
      <p:sp>
        <p:nvSpPr>
          <p:cNvPr name="TextBox 12" id="12"/>
          <p:cNvSpPr txBox="true"/>
          <p:nvPr/>
        </p:nvSpPr>
        <p:spPr>
          <a:xfrm rot="0">
            <a:off x="935789" y="5853327"/>
            <a:ext cx="331896" cy="395747"/>
          </a:xfrm>
          <a:prstGeom prst="rect">
            <a:avLst/>
          </a:prstGeom>
        </p:spPr>
        <p:txBody>
          <a:bodyPr anchor="t" rtlCol="false" tIns="0" lIns="0" bIns="0" rIns="0">
            <a:spAutoFit/>
          </a:bodyPr>
          <a:lstStyle/>
          <a:p>
            <a:pPr algn="ctr" marL="0" indent="0" lvl="0">
              <a:lnSpc>
                <a:spcPts val="2612"/>
              </a:lnSpc>
              <a:spcBef>
                <a:spcPct val="0"/>
              </a:spcBef>
            </a:pPr>
            <a:r>
              <a:rPr lang="en-US" b="true" sz="2721">
                <a:solidFill>
                  <a:srgbClr val="FFFFFF"/>
                </a:solidFill>
                <a:latin typeface="Horizon"/>
                <a:ea typeface="Horizon"/>
                <a:cs typeface="Horizon"/>
                <a:sym typeface="Horizon"/>
              </a:rPr>
              <a:t>3</a:t>
            </a:r>
          </a:p>
        </p:txBody>
      </p:sp>
      <p:sp>
        <p:nvSpPr>
          <p:cNvPr name="TextBox 13" id="13"/>
          <p:cNvSpPr txBox="true"/>
          <p:nvPr/>
        </p:nvSpPr>
        <p:spPr>
          <a:xfrm rot="0">
            <a:off x="1924679" y="5721086"/>
            <a:ext cx="4873821" cy="527987"/>
          </a:xfrm>
          <a:prstGeom prst="rect">
            <a:avLst/>
          </a:prstGeom>
        </p:spPr>
        <p:txBody>
          <a:bodyPr anchor="t" rtlCol="false" tIns="0" lIns="0" bIns="0" rIns="0">
            <a:spAutoFit/>
          </a:bodyPr>
          <a:lstStyle/>
          <a:p>
            <a:pPr algn="l">
              <a:lnSpc>
                <a:spcPts val="2088"/>
              </a:lnSpc>
            </a:pPr>
            <a:r>
              <a:rPr lang="en-US" sz="1392" spc="69">
                <a:solidFill>
                  <a:srgbClr val="FFFD47"/>
                </a:solidFill>
                <a:latin typeface="Horizon"/>
                <a:ea typeface="Horizon"/>
                <a:cs typeface="Horizon"/>
                <a:sym typeface="Horizon"/>
              </a:rPr>
              <a:t>Parameter Pengujian</a:t>
            </a:r>
          </a:p>
          <a:p>
            <a:pPr algn="l" marL="0" indent="0" lvl="0">
              <a:lnSpc>
                <a:spcPts val="2088"/>
              </a:lnSpc>
              <a:spcBef>
                <a:spcPct val="0"/>
              </a:spcBef>
            </a:pPr>
          </a:p>
        </p:txBody>
      </p:sp>
      <p:sp>
        <p:nvSpPr>
          <p:cNvPr name="TextBox 14" id="14"/>
          <p:cNvSpPr txBox="true"/>
          <p:nvPr/>
        </p:nvSpPr>
        <p:spPr>
          <a:xfrm rot="0">
            <a:off x="1778605" y="6205562"/>
            <a:ext cx="15702255" cy="3052738"/>
          </a:xfrm>
          <a:prstGeom prst="rect">
            <a:avLst/>
          </a:prstGeom>
        </p:spPr>
        <p:txBody>
          <a:bodyPr anchor="t" rtlCol="false" tIns="0" lIns="0" bIns="0" rIns="0">
            <a:spAutoFit/>
          </a:bodyPr>
          <a:lstStyle/>
          <a:p>
            <a:pPr algn="l" marL="526467" indent="-263233" lvl="1">
              <a:lnSpc>
                <a:spcPts val="3413"/>
              </a:lnSpc>
              <a:buAutoNum type="arabicPeriod" startAt="1"/>
            </a:pPr>
            <a:r>
              <a:rPr lang="en-US" sz="2438">
                <a:solidFill>
                  <a:srgbClr val="FFFFFF"/>
                </a:solidFill>
                <a:latin typeface="Agrandir"/>
                <a:ea typeface="Agrandir"/>
                <a:cs typeface="Agrandir"/>
                <a:sym typeface="Agrandir"/>
              </a:rPr>
              <a:t>Waktu Eksekusi</a:t>
            </a:r>
          </a:p>
          <a:p>
            <a:pPr algn="l" marL="526467" indent="-263233" lvl="1">
              <a:lnSpc>
                <a:spcPts val="3413"/>
              </a:lnSpc>
              <a:buAutoNum type="arabicPeriod" startAt="1"/>
            </a:pPr>
            <a:r>
              <a:rPr lang="en-US" sz="2438">
                <a:solidFill>
                  <a:srgbClr val="FFFFFF"/>
                </a:solidFill>
                <a:latin typeface="Agrandir"/>
                <a:ea typeface="Agrandir"/>
                <a:cs typeface="Agrandir"/>
                <a:sym typeface="Agrandir"/>
              </a:rPr>
              <a:t>Penggunaan Memori</a:t>
            </a:r>
          </a:p>
          <a:p>
            <a:pPr algn="l" marL="1052934" indent="-350978" lvl="2">
              <a:lnSpc>
                <a:spcPts val="3413"/>
              </a:lnSpc>
              <a:buFont typeface="Arial"/>
              <a:buChar char="⚬"/>
            </a:pPr>
            <a:r>
              <a:rPr lang="en-US" sz="2438">
                <a:solidFill>
                  <a:srgbClr val="FFFFFF"/>
                </a:solidFill>
                <a:latin typeface="Agrandir"/>
                <a:ea typeface="Agrandir"/>
                <a:cs typeface="Agrandir"/>
                <a:sym typeface="Agrandir"/>
              </a:rPr>
              <a:t>Peak Priority Queue Size</a:t>
            </a:r>
          </a:p>
          <a:p>
            <a:pPr algn="l" marL="1052934" indent="-350978" lvl="2">
              <a:lnSpc>
                <a:spcPts val="3413"/>
              </a:lnSpc>
              <a:buFont typeface="Arial"/>
              <a:buChar char="⚬"/>
            </a:pPr>
            <a:r>
              <a:rPr lang="en-US" sz="2438">
                <a:solidFill>
                  <a:srgbClr val="FFFFFF"/>
                </a:solidFill>
                <a:latin typeface="Agrandir"/>
                <a:ea typeface="Agrandir"/>
                <a:cs typeface="Agrandir"/>
                <a:sym typeface="Agrandir"/>
              </a:rPr>
              <a:t>Visited Surface Size</a:t>
            </a:r>
          </a:p>
          <a:p>
            <a:pPr algn="l" marL="1052934" indent="-350978" lvl="2">
              <a:lnSpc>
                <a:spcPts val="3413"/>
              </a:lnSpc>
              <a:buFont typeface="Arial"/>
              <a:buChar char="⚬"/>
            </a:pPr>
            <a:r>
              <a:rPr lang="en-US" sz="2438">
                <a:solidFill>
                  <a:srgbClr val="FFFFFF"/>
                </a:solidFill>
                <a:latin typeface="Agrandir"/>
                <a:ea typeface="Agrandir"/>
                <a:cs typeface="Agrandir"/>
                <a:sym typeface="Agrandir"/>
              </a:rPr>
              <a:t>Total Memory Usage</a:t>
            </a:r>
          </a:p>
          <a:p>
            <a:pPr algn="l" marL="526467" indent="-263233" lvl="1">
              <a:lnSpc>
                <a:spcPts val="3413"/>
              </a:lnSpc>
              <a:buAutoNum type="arabicPeriod" startAt="1"/>
            </a:pPr>
            <a:r>
              <a:rPr lang="en-US" sz="2438">
                <a:solidFill>
                  <a:srgbClr val="FFFFFF"/>
                </a:solidFill>
                <a:latin typeface="Agrandir"/>
                <a:ea typeface="Agrandir"/>
                <a:cs typeface="Agrandir"/>
                <a:sym typeface="Agrandir"/>
              </a:rPr>
              <a:t>Jumlah Simpul yang Dieksplorasi</a:t>
            </a:r>
          </a:p>
          <a:p>
            <a:pPr algn="l" marL="526467" indent="-263233" lvl="1">
              <a:lnSpc>
                <a:spcPts val="3413"/>
              </a:lnSpc>
              <a:buAutoNum type="arabicPeriod" startAt="1"/>
            </a:pPr>
            <a:r>
              <a:rPr lang="en-US" sz="2438">
                <a:solidFill>
                  <a:srgbClr val="FFFFFF"/>
                </a:solidFill>
                <a:latin typeface="Agrandir"/>
                <a:ea typeface="Agrandir"/>
                <a:cs typeface="Agrandir"/>
                <a:sym typeface="Agrandir"/>
              </a:rPr>
              <a:t>Panjang Jalur yang Ditemukan</a:t>
            </a:r>
          </a:p>
        </p:txBody>
      </p:sp>
      <p:sp>
        <p:nvSpPr>
          <p:cNvPr name="TextBox 15" id="15"/>
          <p:cNvSpPr txBox="true"/>
          <p:nvPr/>
        </p:nvSpPr>
        <p:spPr>
          <a:xfrm rot="0">
            <a:off x="1778605" y="2667747"/>
            <a:ext cx="15702255" cy="1766863"/>
          </a:xfrm>
          <a:prstGeom prst="rect">
            <a:avLst/>
          </a:prstGeom>
        </p:spPr>
        <p:txBody>
          <a:bodyPr anchor="t" rtlCol="false" tIns="0" lIns="0" bIns="0" rIns="0">
            <a:spAutoFit/>
          </a:bodyPr>
          <a:lstStyle/>
          <a:p>
            <a:pPr algn="l">
              <a:lnSpc>
                <a:spcPts val="3413"/>
              </a:lnSpc>
            </a:pPr>
          </a:p>
          <a:p>
            <a:pPr algn="l">
              <a:lnSpc>
                <a:spcPts val="3413"/>
              </a:lnSpc>
            </a:pPr>
            <a:r>
              <a:rPr lang="en-US" sz="2438">
                <a:solidFill>
                  <a:srgbClr val="FFFFFF"/>
                </a:solidFill>
                <a:latin typeface="Agrandir"/>
                <a:ea typeface="Agrandir"/>
                <a:cs typeface="Agrandir"/>
                <a:sym typeface="Agrandir"/>
              </a:rPr>
              <a:t>Pada pembuatan m</a:t>
            </a:r>
            <a:r>
              <a:rPr lang="en-US" sz="2438">
                <a:solidFill>
                  <a:srgbClr val="FFFFFF"/>
                </a:solidFill>
                <a:latin typeface="Agrandir"/>
                <a:ea typeface="Agrandir"/>
                <a:cs typeface="Agrandir"/>
                <a:sym typeface="Agrandir"/>
              </a:rPr>
              <a:t>aze kami menggunakan generator maze berbasis algoritma Prim's. Algoritma ini dipilih karena kesederhanaannya dalam membangun maze yang terhubung secara acak tanpa jalur buntu.</a:t>
            </a:r>
          </a:p>
          <a:p>
            <a:pPr algn="l">
              <a:lnSpc>
                <a:spcPts val="3413"/>
              </a:lnSpc>
            </a:pPr>
          </a:p>
        </p:txBody>
      </p:sp>
      <p:sp>
        <p:nvSpPr>
          <p:cNvPr name="TextBox 16" id="16"/>
          <p:cNvSpPr txBox="true"/>
          <p:nvPr/>
        </p:nvSpPr>
        <p:spPr>
          <a:xfrm rot="0">
            <a:off x="1778605" y="2632806"/>
            <a:ext cx="4873821" cy="270812"/>
          </a:xfrm>
          <a:prstGeom prst="rect">
            <a:avLst/>
          </a:prstGeom>
        </p:spPr>
        <p:txBody>
          <a:bodyPr anchor="t" rtlCol="false" tIns="0" lIns="0" bIns="0" rIns="0">
            <a:spAutoFit/>
          </a:bodyPr>
          <a:lstStyle/>
          <a:p>
            <a:pPr algn="l" marL="0" indent="0" lvl="0">
              <a:lnSpc>
                <a:spcPts val="2088"/>
              </a:lnSpc>
              <a:spcBef>
                <a:spcPct val="0"/>
              </a:spcBef>
            </a:pPr>
            <a:r>
              <a:rPr lang="en-US" sz="1392" spc="69">
                <a:solidFill>
                  <a:srgbClr val="FFFD47"/>
                </a:solidFill>
                <a:latin typeface="Horizon"/>
                <a:ea typeface="Horizon"/>
                <a:cs typeface="Horizon"/>
                <a:sym typeface="Horizon"/>
              </a:rPr>
              <a:t>Pembuatan maze</a:t>
            </a:r>
          </a:p>
        </p:txBody>
      </p:sp>
      <p:sp>
        <p:nvSpPr>
          <p:cNvPr name="TextBox 17" id="17"/>
          <p:cNvSpPr txBox="true"/>
          <p:nvPr/>
        </p:nvSpPr>
        <p:spPr>
          <a:xfrm rot="0">
            <a:off x="734102" y="602488"/>
            <a:ext cx="7516244" cy="1564894"/>
          </a:xfrm>
          <a:prstGeom prst="rect">
            <a:avLst/>
          </a:prstGeom>
        </p:spPr>
        <p:txBody>
          <a:bodyPr anchor="t" rtlCol="false" tIns="0" lIns="0" bIns="0" rIns="0">
            <a:spAutoFit/>
          </a:bodyPr>
          <a:lstStyle/>
          <a:p>
            <a:pPr algn="l">
              <a:lnSpc>
                <a:spcPts val="5830"/>
              </a:lnSpc>
            </a:pPr>
            <a:r>
              <a:rPr lang="en-US" b="true" sz="5300">
                <a:solidFill>
                  <a:srgbClr val="FFFFFF"/>
                </a:solidFill>
                <a:latin typeface="Horizon"/>
                <a:ea typeface="Horizon"/>
                <a:cs typeface="Horizon"/>
                <a:sym typeface="Horizon"/>
              </a:rPr>
              <a:t>METODE PENELITIAN</a:t>
            </a:r>
          </a:p>
        </p:txBody>
      </p:sp>
      <p:sp>
        <p:nvSpPr>
          <p:cNvPr name="TextBox 18" id="18"/>
          <p:cNvSpPr txBox="true"/>
          <p:nvPr/>
        </p:nvSpPr>
        <p:spPr>
          <a:xfrm rot="0">
            <a:off x="13326257" y="952500"/>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sp>
        <p:nvSpPr>
          <p:cNvPr name="Freeform 2" id="2"/>
          <p:cNvSpPr/>
          <p:nvPr/>
        </p:nvSpPr>
        <p:spPr>
          <a:xfrm flipH="false" flipV="false" rot="0">
            <a:off x="13000366" y="1149734"/>
            <a:ext cx="1183483" cy="1183234"/>
          </a:xfrm>
          <a:custGeom>
            <a:avLst/>
            <a:gdLst/>
            <a:ahLst/>
            <a:cxnLst/>
            <a:rect r="r" b="b" t="t" l="l"/>
            <a:pathLst>
              <a:path h="1183234" w="1183483">
                <a:moveTo>
                  <a:pt x="0" y="0"/>
                </a:moveTo>
                <a:lnTo>
                  <a:pt x="1183483" y="0"/>
                </a:lnTo>
                <a:lnTo>
                  <a:pt x="1183483" y="1183235"/>
                </a:lnTo>
                <a:lnTo>
                  <a:pt x="0" y="1183235"/>
                </a:lnTo>
                <a:lnTo>
                  <a:pt x="0" y="0"/>
                </a:lnTo>
                <a:close/>
              </a:path>
            </a:pathLst>
          </a:custGeom>
          <a:blipFill>
            <a:blip r:embed="rId2">
              <a:extLst>
                <a:ext uri="{96DAC541-7B7A-43D3-8B79-37D633B846F1}">
                  <asvg:svgBlip xmlns:asvg="http://schemas.microsoft.com/office/drawing/2016/SVG/main" r:embed="rId3"/>
                </a:ext>
              </a:extLst>
            </a:blip>
            <a:stretch>
              <a:fillRect l="0" t="-10" r="0" b="-10"/>
            </a:stretch>
          </a:blipFill>
        </p:spPr>
      </p:sp>
      <p:sp>
        <p:nvSpPr>
          <p:cNvPr name="Freeform 3" id="3"/>
          <p:cNvSpPr/>
          <p:nvPr/>
        </p:nvSpPr>
        <p:spPr>
          <a:xfrm flipH="false" flipV="false" rot="0">
            <a:off x="14538092" y="1149911"/>
            <a:ext cx="1183483" cy="1182881"/>
          </a:xfrm>
          <a:custGeom>
            <a:avLst/>
            <a:gdLst/>
            <a:ahLst/>
            <a:cxnLst/>
            <a:rect r="r" b="b" t="t" l="l"/>
            <a:pathLst>
              <a:path h="1182881" w="1183483">
                <a:moveTo>
                  <a:pt x="0" y="0"/>
                </a:moveTo>
                <a:lnTo>
                  <a:pt x="1183482" y="0"/>
                </a:lnTo>
                <a:lnTo>
                  <a:pt x="1183482" y="1182881"/>
                </a:lnTo>
                <a:lnTo>
                  <a:pt x="0" y="1182881"/>
                </a:lnTo>
                <a:lnTo>
                  <a:pt x="0" y="0"/>
                </a:lnTo>
                <a:close/>
              </a:path>
            </a:pathLst>
          </a:custGeom>
          <a:blipFill>
            <a:blip r:embed="rId4">
              <a:extLst>
                <a:ext uri="{96DAC541-7B7A-43D3-8B79-37D633B846F1}">
                  <asvg:svgBlip xmlns:asvg="http://schemas.microsoft.com/office/drawing/2016/SVG/main" r:embed="rId5"/>
                </a:ext>
              </a:extLst>
            </a:blip>
            <a:stretch>
              <a:fillRect l="0" t="-25" r="0" b="-25"/>
            </a:stretch>
          </a:blipFill>
        </p:spPr>
      </p:sp>
      <p:sp>
        <p:nvSpPr>
          <p:cNvPr name="Freeform 4" id="4"/>
          <p:cNvSpPr/>
          <p:nvPr/>
        </p:nvSpPr>
        <p:spPr>
          <a:xfrm flipH="false" flipV="false" rot="0">
            <a:off x="16075817" y="1149734"/>
            <a:ext cx="1183483" cy="1183234"/>
          </a:xfrm>
          <a:custGeom>
            <a:avLst/>
            <a:gdLst/>
            <a:ahLst/>
            <a:cxnLst/>
            <a:rect r="r" b="b" t="t" l="l"/>
            <a:pathLst>
              <a:path h="1183234" w="1183483">
                <a:moveTo>
                  <a:pt x="0" y="0"/>
                </a:moveTo>
                <a:lnTo>
                  <a:pt x="1183483" y="0"/>
                </a:lnTo>
                <a:lnTo>
                  <a:pt x="1183483" y="1183235"/>
                </a:lnTo>
                <a:lnTo>
                  <a:pt x="0" y="1183235"/>
                </a:lnTo>
                <a:lnTo>
                  <a:pt x="0" y="0"/>
                </a:lnTo>
                <a:close/>
              </a:path>
            </a:pathLst>
          </a:custGeom>
          <a:blipFill>
            <a:blip r:embed="rId6">
              <a:extLst>
                <a:ext uri="{96DAC541-7B7A-43D3-8B79-37D633B846F1}">
                  <asvg:svgBlip xmlns:asvg="http://schemas.microsoft.com/office/drawing/2016/SVG/main" r:embed="rId7"/>
                </a:ext>
              </a:extLst>
            </a:blip>
            <a:stretch>
              <a:fillRect l="0" t="-10" r="0" b="-10"/>
            </a:stretch>
          </a:blipFill>
        </p:spPr>
      </p:sp>
      <p:sp>
        <p:nvSpPr>
          <p:cNvPr name="Freeform 5" id="5"/>
          <p:cNvSpPr/>
          <p:nvPr/>
        </p:nvSpPr>
        <p:spPr>
          <a:xfrm flipH="false" flipV="false" rot="0">
            <a:off x="11462641" y="1149672"/>
            <a:ext cx="1183483" cy="1183359"/>
          </a:xfrm>
          <a:custGeom>
            <a:avLst/>
            <a:gdLst/>
            <a:ahLst/>
            <a:cxnLst/>
            <a:rect r="r" b="b" t="t" l="l"/>
            <a:pathLst>
              <a:path h="1183359" w="1183483">
                <a:moveTo>
                  <a:pt x="0" y="0"/>
                </a:moveTo>
                <a:lnTo>
                  <a:pt x="1183482" y="0"/>
                </a:lnTo>
                <a:lnTo>
                  <a:pt x="1183482" y="1183359"/>
                </a:lnTo>
                <a:lnTo>
                  <a:pt x="0" y="1183359"/>
                </a:lnTo>
                <a:lnTo>
                  <a:pt x="0" y="0"/>
                </a:lnTo>
                <a:close/>
              </a:path>
            </a:pathLst>
          </a:custGeom>
          <a:blipFill>
            <a:blip r:embed="rId8">
              <a:extLst>
                <a:ext uri="{96DAC541-7B7A-43D3-8B79-37D633B846F1}">
                  <asvg:svgBlip xmlns:asvg="http://schemas.microsoft.com/office/drawing/2016/SVG/main" r:embed="rId9"/>
                </a:ext>
              </a:extLst>
            </a:blip>
            <a:stretch>
              <a:fillRect l="0" t="-5" r="0" b="-5"/>
            </a:stretch>
          </a:blipFill>
        </p:spPr>
      </p:sp>
      <p:grpSp>
        <p:nvGrpSpPr>
          <p:cNvPr name="Group 6" id="6"/>
          <p:cNvGrpSpPr/>
          <p:nvPr/>
        </p:nvGrpSpPr>
        <p:grpSpPr>
          <a:xfrm rot="0">
            <a:off x="1028700" y="3074967"/>
            <a:ext cx="7905963" cy="6183333"/>
            <a:chOff x="0" y="0"/>
            <a:chExt cx="19486295" cy="15240428"/>
          </a:xfrm>
        </p:grpSpPr>
        <p:sp>
          <p:nvSpPr>
            <p:cNvPr name="Freeform 7" id="7"/>
            <p:cNvSpPr/>
            <p:nvPr/>
          </p:nvSpPr>
          <p:spPr>
            <a:xfrm flipH="false" flipV="false" rot="0">
              <a:off x="31750" y="31750"/>
              <a:ext cx="19422796" cy="15176928"/>
            </a:xfrm>
            <a:custGeom>
              <a:avLst/>
              <a:gdLst/>
              <a:ahLst/>
              <a:cxnLst/>
              <a:rect r="r" b="b" t="t" l="l"/>
              <a:pathLst>
                <a:path h="15176928" w="19422796">
                  <a:moveTo>
                    <a:pt x="19330085" y="15176928"/>
                  </a:moveTo>
                  <a:lnTo>
                    <a:pt x="92710" y="15176928"/>
                  </a:lnTo>
                  <a:cubicBezTo>
                    <a:pt x="41910" y="15176928"/>
                    <a:pt x="0" y="15135019"/>
                    <a:pt x="0" y="15084219"/>
                  </a:cubicBezTo>
                  <a:lnTo>
                    <a:pt x="0" y="92710"/>
                  </a:lnTo>
                  <a:cubicBezTo>
                    <a:pt x="0" y="41910"/>
                    <a:pt x="41910" y="0"/>
                    <a:pt x="92710" y="0"/>
                  </a:cubicBezTo>
                  <a:lnTo>
                    <a:pt x="19328816" y="0"/>
                  </a:lnTo>
                  <a:cubicBezTo>
                    <a:pt x="19379616" y="0"/>
                    <a:pt x="19421526" y="41910"/>
                    <a:pt x="19421526" y="92710"/>
                  </a:cubicBezTo>
                  <a:lnTo>
                    <a:pt x="19421526" y="15082949"/>
                  </a:lnTo>
                  <a:cubicBezTo>
                    <a:pt x="19422796" y="15135019"/>
                    <a:pt x="19380885" y="15176928"/>
                    <a:pt x="19330085" y="15176928"/>
                  </a:cubicBezTo>
                  <a:close/>
                </a:path>
              </a:pathLst>
            </a:custGeom>
            <a:solidFill>
              <a:srgbClr val="101010"/>
            </a:solidFill>
          </p:spPr>
        </p:sp>
        <p:sp>
          <p:nvSpPr>
            <p:cNvPr name="Freeform 8" id="8"/>
            <p:cNvSpPr/>
            <p:nvPr/>
          </p:nvSpPr>
          <p:spPr>
            <a:xfrm flipH="false" flipV="false" rot="0">
              <a:off x="0" y="0"/>
              <a:ext cx="19486296" cy="15240428"/>
            </a:xfrm>
            <a:custGeom>
              <a:avLst/>
              <a:gdLst/>
              <a:ahLst/>
              <a:cxnLst/>
              <a:rect r="r" b="b" t="t" l="l"/>
              <a:pathLst>
                <a:path h="15240428" w="19486296">
                  <a:moveTo>
                    <a:pt x="19361835" y="59690"/>
                  </a:moveTo>
                  <a:cubicBezTo>
                    <a:pt x="19397396" y="59690"/>
                    <a:pt x="19426605" y="88900"/>
                    <a:pt x="19426605" y="124460"/>
                  </a:cubicBezTo>
                  <a:lnTo>
                    <a:pt x="19426605" y="15115969"/>
                  </a:lnTo>
                  <a:cubicBezTo>
                    <a:pt x="19426605" y="15151528"/>
                    <a:pt x="19397396" y="15180739"/>
                    <a:pt x="19361835" y="15180739"/>
                  </a:cubicBezTo>
                  <a:lnTo>
                    <a:pt x="124460" y="15180739"/>
                  </a:lnTo>
                  <a:cubicBezTo>
                    <a:pt x="88900" y="15180739"/>
                    <a:pt x="59690" y="15151528"/>
                    <a:pt x="59690" y="15115969"/>
                  </a:cubicBezTo>
                  <a:lnTo>
                    <a:pt x="59690" y="124460"/>
                  </a:lnTo>
                  <a:cubicBezTo>
                    <a:pt x="59690" y="88900"/>
                    <a:pt x="88900" y="59690"/>
                    <a:pt x="124460" y="59690"/>
                  </a:cubicBezTo>
                  <a:lnTo>
                    <a:pt x="19361835" y="59690"/>
                  </a:lnTo>
                  <a:moveTo>
                    <a:pt x="19361835" y="0"/>
                  </a:moveTo>
                  <a:lnTo>
                    <a:pt x="124460" y="0"/>
                  </a:lnTo>
                  <a:cubicBezTo>
                    <a:pt x="55880" y="0"/>
                    <a:pt x="0" y="55880"/>
                    <a:pt x="0" y="124460"/>
                  </a:cubicBezTo>
                  <a:lnTo>
                    <a:pt x="0" y="15115969"/>
                  </a:lnTo>
                  <a:cubicBezTo>
                    <a:pt x="0" y="15184549"/>
                    <a:pt x="55880" y="15240428"/>
                    <a:pt x="124460" y="15240428"/>
                  </a:cubicBezTo>
                  <a:lnTo>
                    <a:pt x="19361835" y="15240428"/>
                  </a:lnTo>
                  <a:cubicBezTo>
                    <a:pt x="19430416" y="15240428"/>
                    <a:pt x="19486296" y="15184549"/>
                    <a:pt x="19486296" y="15115969"/>
                  </a:cubicBezTo>
                  <a:lnTo>
                    <a:pt x="19486296" y="124460"/>
                  </a:lnTo>
                  <a:cubicBezTo>
                    <a:pt x="19486296" y="55880"/>
                    <a:pt x="19430416" y="0"/>
                    <a:pt x="19361835" y="0"/>
                  </a:cubicBezTo>
                  <a:close/>
                </a:path>
              </a:pathLst>
            </a:custGeom>
            <a:solidFill>
              <a:srgbClr val="FFFFFF"/>
            </a:solidFill>
          </p:spPr>
        </p:sp>
      </p:grpSp>
      <p:sp>
        <p:nvSpPr>
          <p:cNvPr name="TextBox 9" id="9"/>
          <p:cNvSpPr txBox="true"/>
          <p:nvPr/>
        </p:nvSpPr>
        <p:spPr>
          <a:xfrm rot="0">
            <a:off x="1028700" y="1009650"/>
            <a:ext cx="7407199" cy="932619"/>
          </a:xfrm>
          <a:prstGeom prst="rect">
            <a:avLst/>
          </a:prstGeom>
        </p:spPr>
        <p:txBody>
          <a:bodyPr anchor="t" rtlCol="false" tIns="0" lIns="0" bIns="0" rIns="0">
            <a:spAutoFit/>
          </a:bodyPr>
          <a:lstStyle/>
          <a:p>
            <a:pPr algn="l">
              <a:lnSpc>
                <a:spcPts val="6600"/>
              </a:lnSpc>
            </a:pPr>
            <a:r>
              <a:rPr lang="en-US" b="true" sz="6000">
                <a:solidFill>
                  <a:srgbClr val="FFFFFF"/>
                </a:solidFill>
                <a:latin typeface="Horizon"/>
                <a:ea typeface="Horizon"/>
                <a:cs typeface="Horizon"/>
                <a:sym typeface="Horizon"/>
              </a:rPr>
              <a:t>ALGORITMA</a:t>
            </a:r>
          </a:p>
        </p:txBody>
      </p:sp>
      <p:sp>
        <p:nvSpPr>
          <p:cNvPr name="TextBox 10" id="10"/>
          <p:cNvSpPr txBox="true"/>
          <p:nvPr/>
        </p:nvSpPr>
        <p:spPr>
          <a:xfrm rot="0">
            <a:off x="1301385" y="3932282"/>
            <a:ext cx="7134514" cy="4627538"/>
          </a:xfrm>
          <a:prstGeom prst="rect">
            <a:avLst/>
          </a:prstGeom>
        </p:spPr>
        <p:txBody>
          <a:bodyPr anchor="t" rtlCol="false" tIns="0" lIns="0" bIns="0" rIns="0">
            <a:spAutoFit/>
          </a:bodyPr>
          <a:lstStyle/>
          <a:p>
            <a:pPr algn="l">
              <a:lnSpc>
                <a:spcPts val="4093"/>
              </a:lnSpc>
            </a:pPr>
            <a:r>
              <a:rPr lang="en-US" sz="2558" spc="51">
                <a:solidFill>
                  <a:srgbClr val="FFFFFF"/>
                </a:solidFill>
                <a:latin typeface="Agrandir"/>
                <a:ea typeface="Agrandir"/>
                <a:cs typeface="Agrandir"/>
                <a:sym typeface="Agrandir"/>
              </a:rPr>
              <a:t>Algoritma Dijkstra adalah algoritma graf yang digunakan untuk menemukan jalur terpendek dari satu simpul (node) ke simpul lainnya dalam graf berarah atau tidak berarah dengan bobot sisi non-negatif. Algoritma ini bekerja dengan memprioritaskan simpul-simpul yang memiliki jarak terpendek yang diketahui dan memperbarui jalur berdasarkan nilai bobot.</a:t>
            </a:r>
          </a:p>
        </p:txBody>
      </p:sp>
      <p:sp>
        <p:nvSpPr>
          <p:cNvPr name="TextBox 11" id="11"/>
          <p:cNvSpPr txBox="true"/>
          <p:nvPr/>
        </p:nvSpPr>
        <p:spPr>
          <a:xfrm rot="0">
            <a:off x="1301385" y="3322140"/>
            <a:ext cx="6514510" cy="619667"/>
          </a:xfrm>
          <a:prstGeom prst="rect">
            <a:avLst/>
          </a:prstGeom>
        </p:spPr>
        <p:txBody>
          <a:bodyPr anchor="t" rtlCol="false" tIns="0" lIns="0" bIns="0" rIns="0">
            <a:spAutoFit/>
          </a:bodyPr>
          <a:lstStyle/>
          <a:p>
            <a:pPr algn="l" marL="0" indent="0" lvl="0">
              <a:lnSpc>
                <a:spcPts val="4853"/>
              </a:lnSpc>
              <a:spcBef>
                <a:spcPct val="0"/>
              </a:spcBef>
            </a:pPr>
            <a:r>
              <a:rPr lang="en-US" sz="3235" spc="161">
                <a:solidFill>
                  <a:srgbClr val="FFFD47"/>
                </a:solidFill>
                <a:latin typeface="Horizon"/>
                <a:ea typeface="Horizon"/>
                <a:cs typeface="Horizon"/>
                <a:sym typeface="Horizon"/>
              </a:rPr>
              <a:t>DIJKSTRA</a:t>
            </a:r>
          </a:p>
        </p:txBody>
      </p:sp>
      <p:grpSp>
        <p:nvGrpSpPr>
          <p:cNvPr name="Group 12" id="12"/>
          <p:cNvGrpSpPr/>
          <p:nvPr/>
        </p:nvGrpSpPr>
        <p:grpSpPr>
          <a:xfrm rot="0">
            <a:off x="9478441" y="3074967"/>
            <a:ext cx="7817266" cy="6183333"/>
            <a:chOff x="0" y="0"/>
            <a:chExt cx="19267680" cy="15240428"/>
          </a:xfrm>
        </p:grpSpPr>
        <p:sp>
          <p:nvSpPr>
            <p:cNvPr name="Freeform 13" id="13"/>
            <p:cNvSpPr/>
            <p:nvPr/>
          </p:nvSpPr>
          <p:spPr>
            <a:xfrm flipH="false" flipV="false" rot="0">
              <a:off x="31750" y="31750"/>
              <a:ext cx="19204180" cy="15176928"/>
            </a:xfrm>
            <a:custGeom>
              <a:avLst/>
              <a:gdLst/>
              <a:ahLst/>
              <a:cxnLst/>
              <a:rect r="r" b="b" t="t" l="l"/>
              <a:pathLst>
                <a:path h="15176928" w="19204180">
                  <a:moveTo>
                    <a:pt x="19111471" y="15176928"/>
                  </a:moveTo>
                  <a:lnTo>
                    <a:pt x="92710" y="15176928"/>
                  </a:lnTo>
                  <a:cubicBezTo>
                    <a:pt x="41910" y="15176928"/>
                    <a:pt x="0" y="15135019"/>
                    <a:pt x="0" y="15084219"/>
                  </a:cubicBezTo>
                  <a:lnTo>
                    <a:pt x="0" y="92710"/>
                  </a:lnTo>
                  <a:cubicBezTo>
                    <a:pt x="0" y="41910"/>
                    <a:pt x="41910" y="0"/>
                    <a:pt x="92710" y="0"/>
                  </a:cubicBezTo>
                  <a:lnTo>
                    <a:pt x="19110201" y="0"/>
                  </a:lnTo>
                  <a:cubicBezTo>
                    <a:pt x="19161001" y="0"/>
                    <a:pt x="19202910" y="41910"/>
                    <a:pt x="19202910" y="92710"/>
                  </a:cubicBezTo>
                  <a:lnTo>
                    <a:pt x="19202910" y="15082949"/>
                  </a:lnTo>
                  <a:cubicBezTo>
                    <a:pt x="19204180" y="15135019"/>
                    <a:pt x="19162271" y="15176928"/>
                    <a:pt x="19111471" y="15176928"/>
                  </a:cubicBezTo>
                  <a:close/>
                </a:path>
              </a:pathLst>
            </a:custGeom>
            <a:solidFill>
              <a:srgbClr val="101010"/>
            </a:solidFill>
          </p:spPr>
        </p:sp>
        <p:sp>
          <p:nvSpPr>
            <p:cNvPr name="Freeform 14" id="14"/>
            <p:cNvSpPr/>
            <p:nvPr/>
          </p:nvSpPr>
          <p:spPr>
            <a:xfrm flipH="false" flipV="false" rot="0">
              <a:off x="0" y="0"/>
              <a:ext cx="19267681" cy="15240428"/>
            </a:xfrm>
            <a:custGeom>
              <a:avLst/>
              <a:gdLst/>
              <a:ahLst/>
              <a:cxnLst/>
              <a:rect r="r" b="b" t="t" l="l"/>
              <a:pathLst>
                <a:path h="15240428" w="19267681">
                  <a:moveTo>
                    <a:pt x="19143221" y="59690"/>
                  </a:moveTo>
                  <a:cubicBezTo>
                    <a:pt x="19178780" y="59690"/>
                    <a:pt x="19207990" y="88900"/>
                    <a:pt x="19207990" y="124460"/>
                  </a:cubicBezTo>
                  <a:lnTo>
                    <a:pt x="19207990" y="15115969"/>
                  </a:lnTo>
                  <a:cubicBezTo>
                    <a:pt x="19207990" y="15151528"/>
                    <a:pt x="19178780" y="15180739"/>
                    <a:pt x="19143221" y="15180739"/>
                  </a:cubicBezTo>
                  <a:lnTo>
                    <a:pt x="124460" y="15180739"/>
                  </a:lnTo>
                  <a:cubicBezTo>
                    <a:pt x="88900" y="15180739"/>
                    <a:pt x="59690" y="15151528"/>
                    <a:pt x="59690" y="15115969"/>
                  </a:cubicBezTo>
                  <a:lnTo>
                    <a:pt x="59690" y="124460"/>
                  </a:lnTo>
                  <a:cubicBezTo>
                    <a:pt x="59690" y="88900"/>
                    <a:pt x="88900" y="59690"/>
                    <a:pt x="124460" y="59690"/>
                  </a:cubicBezTo>
                  <a:lnTo>
                    <a:pt x="19143221" y="59690"/>
                  </a:lnTo>
                  <a:moveTo>
                    <a:pt x="19143221" y="0"/>
                  </a:moveTo>
                  <a:lnTo>
                    <a:pt x="124460" y="0"/>
                  </a:lnTo>
                  <a:cubicBezTo>
                    <a:pt x="55880" y="0"/>
                    <a:pt x="0" y="55880"/>
                    <a:pt x="0" y="124460"/>
                  </a:cubicBezTo>
                  <a:lnTo>
                    <a:pt x="0" y="15115969"/>
                  </a:lnTo>
                  <a:cubicBezTo>
                    <a:pt x="0" y="15184549"/>
                    <a:pt x="55880" y="15240428"/>
                    <a:pt x="124460" y="15240428"/>
                  </a:cubicBezTo>
                  <a:lnTo>
                    <a:pt x="19143221" y="15240428"/>
                  </a:lnTo>
                  <a:cubicBezTo>
                    <a:pt x="19211801" y="15240428"/>
                    <a:pt x="19267681" y="15184549"/>
                    <a:pt x="19267681" y="15115969"/>
                  </a:cubicBezTo>
                  <a:lnTo>
                    <a:pt x="19267681" y="124460"/>
                  </a:lnTo>
                  <a:cubicBezTo>
                    <a:pt x="19267681" y="55880"/>
                    <a:pt x="19211801" y="0"/>
                    <a:pt x="19143221" y="0"/>
                  </a:cubicBezTo>
                  <a:close/>
                </a:path>
              </a:pathLst>
            </a:custGeom>
            <a:solidFill>
              <a:srgbClr val="FFFFFF"/>
            </a:solidFill>
          </p:spPr>
        </p:sp>
      </p:grpSp>
      <p:sp>
        <p:nvSpPr>
          <p:cNvPr name="TextBox 15" id="15"/>
          <p:cNvSpPr txBox="true"/>
          <p:nvPr/>
        </p:nvSpPr>
        <p:spPr>
          <a:xfrm rot="0">
            <a:off x="9743111" y="3132322"/>
            <a:ext cx="6514510" cy="619667"/>
          </a:xfrm>
          <a:prstGeom prst="rect">
            <a:avLst/>
          </a:prstGeom>
        </p:spPr>
        <p:txBody>
          <a:bodyPr anchor="t" rtlCol="false" tIns="0" lIns="0" bIns="0" rIns="0">
            <a:spAutoFit/>
          </a:bodyPr>
          <a:lstStyle/>
          <a:p>
            <a:pPr algn="l" marL="0" indent="0" lvl="0">
              <a:lnSpc>
                <a:spcPts val="4853"/>
              </a:lnSpc>
              <a:spcBef>
                <a:spcPct val="0"/>
              </a:spcBef>
            </a:pPr>
            <a:r>
              <a:rPr lang="en-US" sz="3235" spc="161">
                <a:solidFill>
                  <a:srgbClr val="FFFD47"/>
                </a:solidFill>
                <a:latin typeface="Horizon"/>
                <a:ea typeface="Horizon"/>
                <a:cs typeface="Horizon"/>
                <a:sym typeface="Horizon"/>
              </a:rPr>
              <a:t>A* (A STAR)</a:t>
            </a:r>
          </a:p>
        </p:txBody>
      </p:sp>
      <p:sp>
        <p:nvSpPr>
          <p:cNvPr name="TextBox 16" id="16"/>
          <p:cNvSpPr txBox="true"/>
          <p:nvPr/>
        </p:nvSpPr>
        <p:spPr>
          <a:xfrm rot="0">
            <a:off x="9743111" y="3779882"/>
            <a:ext cx="7516189" cy="5648781"/>
          </a:xfrm>
          <a:prstGeom prst="rect">
            <a:avLst/>
          </a:prstGeom>
        </p:spPr>
        <p:txBody>
          <a:bodyPr anchor="t" rtlCol="false" tIns="0" lIns="0" bIns="0" rIns="0">
            <a:spAutoFit/>
          </a:bodyPr>
          <a:lstStyle/>
          <a:p>
            <a:pPr algn="l">
              <a:lnSpc>
                <a:spcPts val="4093"/>
              </a:lnSpc>
            </a:pPr>
            <a:r>
              <a:rPr lang="en-US" sz="2558" spc="51">
                <a:solidFill>
                  <a:srgbClr val="FFFFFF"/>
                </a:solidFill>
                <a:latin typeface="Agrandir"/>
                <a:ea typeface="Agrandir"/>
                <a:cs typeface="Agrandir"/>
                <a:sym typeface="Agrandir"/>
              </a:rPr>
              <a:t>Algoritma A* (A Star) adalah </a:t>
            </a:r>
            <a:r>
              <a:rPr lang="en-US" sz="2558" spc="51" u="sng">
                <a:solidFill>
                  <a:srgbClr val="FFFFFF"/>
                </a:solidFill>
                <a:latin typeface="Agrandir"/>
                <a:ea typeface="Agrandir"/>
                <a:cs typeface="Agrandir"/>
                <a:sym typeface="Agrandir"/>
                <a:hlinkClick r:id="rId10" tooltip="https://www.trivusi.web.id/2022/11/pengertian-algoritma-pencarian.html"/>
              </a:rPr>
              <a:t>algoritma pencarian</a:t>
            </a:r>
            <a:r>
              <a:rPr lang="en-US" sz="2558" spc="51">
                <a:solidFill>
                  <a:srgbClr val="FFFFFF"/>
                </a:solidFill>
                <a:latin typeface="Agrandir"/>
                <a:ea typeface="Agrandir"/>
                <a:cs typeface="Agrandir"/>
                <a:sym typeface="Agrandir"/>
              </a:rPr>
              <a:t> yang digunakan untuk menemukan jalur terpendek antara titik awal dan akhir. yang memperhitungkan dua faktor:</a:t>
            </a:r>
          </a:p>
          <a:p>
            <a:pPr algn="l" marL="552399" indent="-276200" lvl="1">
              <a:lnSpc>
                <a:spcPts val="4093"/>
              </a:lnSpc>
              <a:buAutoNum type="arabicPeriod" startAt="1"/>
            </a:pPr>
            <a:r>
              <a:rPr lang="en-US" sz="2558" spc="51">
                <a:solidFill>
                  <a:srgbClr val="FFFFFF"/>
                </a:solidFill>
                <a:latin typeface="Agrandir"/>
                <a:ea typeface="Agrandir"/>
                <a:cs typeface="Agrandir"/>
                <a:sym typeface="Agrandir"/>
              </a:rPr>
              <a:t>Biaya sebenarnya untuk mencapai simpul tertentu dari simpul awal (disebut g).</a:t>
            </a:r>
          </a:p>
          <a:p>
            <a:pPr algn="l" marL="552399" indent="-276200" lvl="1">
              <a:lnSpc>
                <a:spcPts val="4093"/>
              </a:lnSpc>
              <a:buAutoNum type="arabicPeriod" startAt="1"/>
            </a:pPr>
            <a:r>
              <a:rPr lang="en-US" sz="2558" spc="51">
                <a:solidFill>
                  <a:srgbClr val="FFFFFF"/>
                </a:solidFill>
                <a:latin typeface="Agrandir"/>
                <a:ea typeface="Agrandir"/>
                <a:cs typeface="Agrandir"/>
                <a:sym typeface="Agrandir"/>
              </a:rPr>
              <a:t>Estimasi biaya untuk mencapai simpul tujuan dari simpul tersebut (disebut h, yang biasanya dihitung menggunakan heuristik seperti jarak Manhattan atau Euclidean).</a:t>
            </a:r>
          </a:p>
          <a:p>
            <a:pPr algn="l">
              <a:lnSpc>
                <a:spcPts val="4093"/>
              </a:lnSpc>
            </a:pPr>
          </a:p>
        </p:txBody>
      </p:sp>
      <p:sp>
        <p:nvSpPr>
          <p:cNvPr name="TextBox 17" id="17"/>
          <p:cNvSpPr txBox="true"/>
          <p:nvPr/>
        </p:nvSpPr>
        <p:spPr>
          <a:xfrm rot="0">
            <a:off x="13501205" y="285701"/>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sp>
        <p:nvSpPr>
          <p:cNvPr name="TextBox 2" id="2"/>
          <p:cNvSpPr txBox="true"/>
          <p:nvPr/>
        </p:nvSpPr>
        <p:spPr>
          <a:xfrm rot="0">
            <a:off x="1085139" y="1007779"/>
            <a:ext cx="8209338" cy="670788"/>
          </a:xfrm>
          <a:prstGeom prst="rect">
            <a:avLst/>
          </a:prstGeom>
        </p:spPr>
        <p:txBody>
          <a:bodyPr anchor="t" rtlCol="false" tIns="0" lIns="0" bIns="0" rIns="0">
            <a:spAutoFit/>
          </a:bodyPr>
          <a:lstStyle/>
          <a:p>
            <a:pPr algn="l">
              <a:lnSpc>
                <a:spcPts val="4775"/>
              </a:lnSpc>
            </a:pPr>
            <a:r>
              <a:rPr lang="en-US" b="true" sz="4341">
                <a:solidFill>
                  <a:srgbClr val="FFFFFF"/>
                </a:solidFill>
                <a:latin typeface="Horizon"/>
                <a:ea typeface="Horizon"/>
                <a:cs typeface="Horizon"/>
                <a:sym typeface="Horizon"/>
              </a:rPr>
              <a:t>DASAR TEORI</a:t>
            </a:r>
          </a:p>
        </p:txBody>
      </p:sp>
      <p:grpSp>
        <p:nvGrpSpPr>
          <p:cNvPr name="Group 3" id="3"/>
          <p:cNvGrpSpPr/>
          <p:nvPr/>
        </p:nvGrpSpPr>
        <p:grpSpPr>
          <a:xfrm rot="0">
            <a:off x="15178179" y="1050951"/>
            <a:ext cx="1996498" cy="1625969"/>
            <a:chOff x="0" y="0"/>
            <a:chExt cx="2651637" cy="2159521"/>
          </a:xfrm>
        </p:grpSpPr>
        <p:sp>
          <p:nvSpPr>
            <p:cNvPr name="Freeform 4" id="4"/>
            <p:cNvSpPr/>
            <p:nvPr/>
          </p:nvSpPr>
          <p:spPr>
            <a:xfrm flipH="false" flipV="false" rot="0">
              <a:off x="57150" y="58420"/>
              <a:ext cx="2581787" cy="2088401"/>
            </a:xfrm>
            <a:custGeom>
              <a:avLst/>
              <a:gdLst/>
              <a:ahLst/>
              <a:cxnLst/>
              <a:rect r="r" b="b" t="t" l="l"/>
              <a:pathLst>
                <a:path h="2088401" w="2581787">
                  <a:moveTo>
                    <a:pt x="2496697" y="2057921"/>
                  </a:moveTo>
                  <a:lnTo>
                    <a:pt x="0" y="2057921"/>
                  </a:lnTo>
                  <a:cubicBezTo>
                    <a:pt x="5080" y="2075701"/>
                    <a:pt x="21590" y="2088401"/>
                    <a:pt x="40640" y="2088401"/>
                  </a:cubicBezTo>
                  <a:lnTo>
                    <a:pt x="2538607" y="2088401"/>
                  </a:lnTo>
                  <a:cubicBezTo>
                    <a:pt x="2562737" y="2088401"/>
                    <a:pt x="2581787" y="2069351"/>
                    <a:pt x="2581787" y="2045221"/>
                  </a:cubicBezTo>
                  <a:lnTo>
                    <a:pt x="2581787" y="40640"/>
                  </a:lnTo>
                  <a:cubicBezTo>
                    <a:pt x="2581787" y="21590"/>
                    <a:pt x="2569087" y="6350"/>
                    <a:pt x="2552577" y="0"/>
                  </a:cubicBezTo>
                  <a:lnTo>
                    <a:pt x="2552577" y="2002041"/>
                  </a:lnTo>
                  <a:cubicBezTo>
                    <a:pt x="2552577" y="2032521"/>
                    <a:pt x="2527177" y="2057921"/>
                    <a:pt x="2496697" y="2057921"/>
                  </a:cubicBezTo>
                  <a:close/>
                </a:path>
              </a:pathLst>
            </a:custGeom>
            <a:solidFill>
              <a:srgbClr val="FF19CF"/>
            </a:solidFill>
          </p:spPr>
        </p:sp>
        <p:sp>
          <p:nvSpPr>
            <p:cNvPr name="Freeform 5" id="5"/>
            <p:cNvSpPr/>
            <p:nvPr/>
          </p:nvSpPr>
          <p:spPr>
            <a:xfrm flipH="false" flipV="false" rot="0">
              <a:off x="12700" y="12700"/>
              <a:ext cx="2584327" cy="2090941"/>
            </a:xfrm>
            <a:custGeom>
              <a:avLst/>
              <a:gdLst/>
              <a:ahLst/>
              <a:cxnLst/>
              <a:rect r="r" b="b" t="t" l="l"/>
              <a:pathLst>
                <a:path h="2090941" w="2584327">
                  <a:moveTo>
                    <a:pt x="43180" y="2090941"/>
                  </a:moveTo>
                  <a:lnTo>
                    <a:pt x="2541147" y="2090941"/>
                  </a:lnTo>
                  <a:cubicBezTo>
                    <a:pt x="2565277" y="2090941"/>
                    <a:pt x="2584327" y="2071891"/>
                    <a:pt x="2584327" y="2047761"/>
                  </a:cubicBezTo>
                  <a:lnTo>
                    <a:pt x="2584327" y="43180"/>
                  </a:lnTo>
                  <a:cubicBezTo>
                    <a:pt x="2584327" y="19050"/>
                    <a:pt x="2565277" y="0"/>
                    <a:pt x="2541147" y="0"/>
                  </a:cubicBezTo>
                  <a:lnTo>
                    <a:pt x="43180" y="0"/>
                  </a:lnTo>
                  <a:cubicBezTo>
                    <a:pt x="19050" y="0"/>
                    <a:pt x="0" y="19050"/>
                    <a:pt x="0" y="43180"/>
                  </a:cubicBezTo>
                  <a:lnTo>
                    <a:pt x="0" y="2047761"/>
                  </a:lnTo>
                  <a:cubicBezTo>
                    <a:pt x="0" y="2071891"/>
                    <a:pt x="19050" y="2090941"/>
                    <a:pt x="43180" y="2090941"/>
                  </a:cubicBezTo>
                  <a:close/>
                </a:path>
              </a:pathLst>
            </a:custGeom>
            <a:solidFill>
              <a:srgbClr val="FFFFFF"/>
            </a:solidFill>
          </p:spPr>
        </p:sp>
        <p:sp>
          <p:nvSpPr>
            <p:cNvPr name="Freeform 6" id="6"/>
            <p:cNvSpPr/>
            <p:nvPr/>
          </p:nvSpPr>
          <p:spPr>
            <a:xfrm flipH="false" flipV="false" rot="0">
              <a:off x="0" y="0"/>
              <a:ext cx="2651637" cy="2159521"/>
            </a:xfrm>
            <a:custGeom>
              <a:avLst/>
              <a:gdLst/>
              <a:ahLst/>
              <a:cxnLst/>
              <a:rect r="r" b="b" t="t" l="l"/>
              <a:pathLst>
                <a:path h="2159521" w="2651637">
                  <a:moveTo>
                    <a:pt x="2608456" y="44450"/>
                  </a:moveTo>
                  <a:cubicBezTo>
                    <a:pt x="2603377" y="19050"/>
                    <a:pt x="2580517" y="0"/>
                    <a:pt x="2553846" y="0"/>
                  </a:cubicBezTo>
                  <a:lnTo>
                    <a:pt x="55880" y="0"/>
                  </a:lnTo>
                  <a:cubicBezTo>
                    <a:pt x="25400" y="0"/>
                    <a:pt x="0" y="25400"/>
                    <a:pt x="0" y="55880"/>
                  </a:cubicBezTo>
                  <a:lnTo>
                    <a:pt x="0" y="2060461"/>
                  </a:lnTo>
                  <a:cubicBezTo>
                    <a:pt x="0" y="2087131"/>
                    <a:pt x="17780" y="2108721"/>
                    <a:pt x="43180" y="2115071"/>
                  </a:cubicBezTo>
                  <a:cubicBezTo>
                    <a:pt x="48260" y="2140471"/>
                    <a:pt x="71120" y="2159521"/>
                    <a:pt x="97790" y="2159521"/>
                  </a:cubicBezTo>
                  <a:lnTo>
                    <a:pt x="2595757" y="2159521"/>
                  </a:lnTo>
                  <a:cubicBezTo>
                    <a:pt x="2626237" y="2159521"/>
                    <a:pt x="2651637" y="2134121"/>
                    <a:pt x="2651637" y="2103641"/>
                  </a:cubicBezTo>
                  <a:lnTo>
                    <a:pt x="2651637" y="99060"/>
                  </a:lnTo>
                  <a:cubicBezTo>
                    <a:pt x="2651637" y="72390"/>
                    <a:pt x="2633856" y="50800"/>
                    <a:pt x="2608456" y="44450"/>
                  </a:cubicBezTo>
                  <a:close/>
                  <a:moveTo>
                    <a:pt x="12700" y="2060461"/>
                  </a:moveTo>
                  <a:lnTo>
                    <a:pt x="12700" y="55880"/>
                  </a:lnTo>
                  <a:cubicBezTo>
                    <a:pt x="12700" y="31750"/>
                    <a:pt x="31750" y="12700"/>
                    <a:pt x="55880" y="12700"/>
                  </a:cubicBezTo>
                  <a:lnTo>
                    <a:pt x="2553847" y="12700"/>
                  </a:lnTo>
                  <a:cubicBezTo>
                    <a:pt x="2577977" y="12700"/>
                    <a:pt x="2597027" y="31750"/>
                    <a:pt x="2597027" y="55880"/>
                  </a:cubicBezTo>
                  <a:lnTo>
                    <a:pt x="2597027" y="2060461"/>
                  </a:lnTo>
                  <a:cubicBezTo>
                    <a:pt x="2597027" y="2084591"/>
                    <a:pt x="2577977" y="2103641"/>
                    <a:pt x="2553847" y="2103641"/>
                  </a:cubicBezTo>
                  <a:lnTo>
                    <a:pt x="55880" y="2103641"/>
                  </a:lnTo>
                  <a:cubicBezTo>
                    <a:pt x="31750" y="2103641"/>
                    <a:pt x="12700" y="2084591"/>
                    <a:pt x="12700" y="2060461"/>
                  </a:cubicBezTo>
                  <a:close/>
                  <a:moveTo>
                    <a:pt x="2638937" y="2103641"/>
                  </a:moveTo>
                  <a:cubicBezTo>
                    <a:pt x="2638937" y="2127771"/>
                    <a:pt x="2619887" y="2146821"/>
                    <a:pt x="2595757" y="2146821"/>
                  </a:cubicBezTo>
                  <a:lnTo>
                    <a:pt x="97790" y="2146821"/>
                  </a:lnTo>
                  <a:cubicBezTo>
                    <a:pt x="78740" y="2146821"/>
                    <a:pt x="62230" y="2134121"/>
                    <a:pt x="57150" y="2116341"/>
                  </a:cubicBezTo>
                  <a:lnTo>
                    <a:pt x="2553847" y="2116341"/>
                  </a:lnTo>
                  <a:cubicBezTo>
                    <a:pt x="2584327" y="2116341"/>
                    <a:pt x="2609727" y="2090941"/>
                    <a:pt x="2609727" y="2060461"/>
                  </a:cubicBezTo>
                  <a:lnTo>
                    <a:pt x="2609727" y="58420"/>
                  </a:lnTo>
                  <a:cubicBezTo>
                    <a:pt x="2626237" y="64770"/>
                    <a:pt x="2638937" y="80010"/>
                    <a:pt x="2638937" y="99060"/>
                  </a:cubicBezTo>
                  <a:lnTo>
                    <a:pt x="2638937" y="2103641"/>
                  </a:lnTo>
                  <a:close/>
                </a:path>
              </a:pathLst>
            </a:custGeom>
            <a:solidFill>
              <a:srgbClr val="FF19CF"/>
            </a:solidFill>
          </p:spPr>
        </p:sp>
      </p:grpSp>
      <p:grpSp>
        <p:nvGrpSpPr>
          <p:cNvPr name="Group 7" id="7"/>
          <p:cNvGrpSpPr/>
          <p:nvPr/>
        </p:nvGrpSpPr>
        <p:grpSpPr>
          <a:xfrm rot="0">
            <a:off x="12905848" y="1034127"/>
            <a:ext cx="1996498" cy="1625969"/>
            <a:chOff x="0" y="0"/>
            <a:chExt cx="2651637" cy="2159521"/>
          </a:xfrm>
        </p:grpSpPr>
        <p:sp>
          <p:nvSpPr>
            <p:cNvPr name="Freeform 8" id="8"/>
            <p:cNvSpPr/>
            <p:nvPr/>
          </p:nvSpPr>
          <p:spPr>
            <a:xfrm flipH="false" flipV="false" rot="0">
              <a:off x="57150" y="58420"/>
              <a:ext cx="2581787" cy="2088401"/>
            </a:xfrm>
            <a:custGeom>
              <a:avLst/>
              <a:gdLst/>
              <a:ahLst/>
              <a:cxnLst/>
              <a:rect r="r" b="b" t="t" l="l"/>
              <a:pathLst>
                <a:path h="2088401" w="2581787">
                  <a:moveTo>
                    <a:pt x="2496697" y="2057921"/>
                  </a:moveTo>
                  <a:lnTo>
                    <a:pt x="0" y="2057921"/>
                  </a:lnTo>
                  <a:cubicBezTo>
                    <a:pt x="5080" y="2075701"/>
                    <a:pt x="21590" y="2088401"/>
                    <a:pt x="40640" y="2088401"/>
                  </a:cubicBezTo>
                  <a:lnTo>
                    <a:pt x="2538607" y="2088401"/>
                  </a:lnTo>
                  <a:cubicBezTo>
                    <a:pt x="2562737" y="2088401"/>
                    <a:pt x="2581787" y="2069351"/>
                    <a:pt x="2581787" y="2045221"/>
                  </a:cubicBezTo>
                  <a:lnTo>
                    <a:pt x="2581787" y="40640"/>
                  </a:lnTo>
                  <a:cubicBezTo>
                    <a:pt x="2581787" y="21590"/>
                    <a:pt x="2569087" y="6350"/>
                    <a:pt x="2552577" y="0"/>
                  </a:cubicBezTo>
                  <a:lnTo>
                    <a:pt x="2552577" y="2002041"/>
                  </a:lnTo>
                  <a:cubicBezTo>
                    <a:pt x="2552577" y="2032521"/>
                    <a:pt x="2527177" y="2057921"/>
                    <a:pt x="2496697" y="2057921"/>
                  </a:cubicBezTo>
                  <a:close/>
                </a:path>
              </a:pathLst>
            </a:custGeom>
            <a:solidFill>
              <a:srgbClr val="57FFFF"/>
            </a:solidFill>
          </p:spPr>
        </p:sp>
        <p:sp>
          <p:nvSpPr>
            <p:cNvPr name="Freeform 9" id="9"/>
            <p:cNvSpPr/>
            <p:nvPr/>
          </p:nvSpPr>
          <p:spPr>
            <a:xfrm flipH="false" flipV="false" rot="0">
              <a:off x="12700" y="12700"/>
              <a:ext cx="2584327" cy="2090941"/>
            </a:xfrm>
            <a:custGeom>
              <a:avLst/>
              <a:gdLst/>
              <a:ahLst/>
              <a:cxnLst/>
              <a:rect r="r" b="b" t="t" l="l"/>
              <a:pathLst>
                <a:path h="2090941" w="2584327">
                  <a:moveTo>
                    <a:pt x="43180" y="2090941"/>
                  </a:moveTo>
                  <a:lnTo>
                    <a:pt x="2541147" y="2090941"/>
                  </a:lnTo>
                  <a:cubicBezTo>
                    <a:pt x="2565277" y="2090941"/>
                    <a:pt x="2584327" y="2071891"/>
                    <a:pt x="2584327" y="2047761"/>
                  </a:cubicBezTo>
                  <a:lnTo>
                    <a:pt x="2584327" y="43180"/>
                  </a:lnTo>
                  <a:cubicBezTo>
                    <a:pt x="2584327" y="19050"/>
                    <a:pt x="2565277" y="0"/>
                    <a:pt x="2541147" y="0"/>
                  </a:cubicBezTo>
                  <a:lnTo>
                    <a:pt x="43180" y="0"/>
                  </a:lnTo>
                  <a:cubicBezTo>
                    <a:pt x="19050" y="0"/>
                    <a:pt x="0" y="19050"/>
                    <a:pt x="0" y="43180"/>
                  </a:cubicBezTo>
                  <a:lnTo>
                    <a:pt x="0" y="2047761"/>
                  </a:lnTo>
                  <a:cubicBezTo>
                    <a:pt x="0" y="2071891"/>
                    <a:pt x="19050" y="2090941"/>
                    <a:pt x="43180" y="2090941"/>
                  </a:cubicBezTo>
                  <a:close/>
                </a:path>
              </a:pathLst>
            </a:custGeom>
            <a:solidFill>
              <a:srgbClr val="FFFFFF"/>
            </a:solidFill>
          </p:spPr>
        </p:sp>
        <p:sp>
          <p:nvSpPr>
            <p:cNvPr name="Freeform 10" id="10"/>
            <p:cNvSpPr/>
            <p:nvPr/>
          </p:nvSpPr>
          <p:spPr>
            <a:xfrm flipH="false" flipV="false" rot="0">
              <a:off x="0" y="0"/>
              <a:ext cx="2651637" cy="2159521"/>
            </a:xfrm>
            <a:custGeom>
              <a:avLst/>
              <a:gdLst/>
              <a:ahLst/>
              <a:cxnLst/>
              <a:rect r="r" b="b" t="t" l="l"/>
              <a:pathLst>
                <a:path h="2159521" w="2651637">
                  <a:moveTo>
                    <a:pt x="2608456" y="44450"/>
                  </a:moveTo>
                  <a:cubicBezTo>
                    <a:pt x="2603377" y="19050"/>
                    <a:pt x="2580517" y="0"/>
                    <a:pt x="2553846" y="0"/>
                  </a:cubicBezTo>
                  <a:lnTo>
                    <a:pt x="55880" y="0"/>
                  </a:lnTo>
                  <a:cubicBezTo>
                    <a:pt x="25400" y="0"/>
                    <a:pt x="0" y="25400"/>
                    <a:pt x="0" y="55880"/>
                  </a:cubicBezTo>
                  <a:lnTo>
                    <a:pt x="0" y="2060461"/>
                  </a:lnTo>
                  <a:cubicBezTo>
                    <a:pt x="0" y="2087131"/>
                    <a:pt x="17780" y="2108721"/>
                    <a:pt x="43180" y="2115071"/>
                  </a:cubicBezTo>
                  <a:cubicBezTo>
                    <a:pt x="48260" y="2140471"/>
                    <a:pt x="71120" y="2159521"/>
                    <a:pt x="97790" y="2159521"/>
                  </a:cubicBezTo>
                  <a:lnTo>
                    <a:pt x="2595757" y="2159521"/>
                  </a:lnTo>
                  <a:cubicBezTo>
                    <a:pt x="2626237" y="2159521"/>
                    <a:pt x="2651637" y="2134121"/>
                    <a:pt x="2651637" y="2103641"/>
                  </a:cubicBezTo>
                  <a:lnTo>
                    <a:pt x="2651637" y="99060"/>
                  </a:lnTo>
                  <a:cubicBezTo>
                    <a:pt x="2651637" y="72390"/>
                    <a:pt x="2633856" y="50800"/>
                    <a:pt x="2608456" y="44450"/>
                  </a:cubicBezTo>
                  <a:close/>
                  <a:moveTo>
                    <a:pt x="12700" y="2060461"/>
                  </a:moveTo>
                  <a:lnTo>
                    <a:pt x="12700" y="55880"/>
                  </a:lnTo>
                  <a:cubicBezTo>
                    <a:pt x="12700" y="31750"/>
                    <a:pt x="31750" y="12700"/>
                    <a:pt x="55880" y="12700"/>
                  </a:cubicBezTo>
                  <a:lnTo>
                    <a:pt x="2553847" y="12700"/>
                  </a:lnTo>
                  <a:cubicBezTo>
                    <a:pt x="2577977" y="12700"/>
                    <a:pt x="2597027" y="31750"/>
                    <a:pt x="2597027" y="55880"/>
                  </a:cubicBezTo>
                  <a:lnTo>
                    <a:pt x="2597027" y="2060461"/>
                  </a:lnTo>
                  <a:cubicBezTo>
                    <a:pt x="2597027" y="2084591"/>
                    <a:pt x="2577977" y="2103641"/>
                    <a:pt x="2553847" y="2103641"/>
                  </a:cubicBezTo>
                  <a:lnTo>
                    <a:pt x="55880" y="2103641"/>
                  </a:lnTo>
                  <a:cubicBezTo>
                    <a:pt x="31750" y="2103641"/>
                    <a:pt x="12700" y="2084591"/>
                    <a:pt x="12700" y="2060461"/>
                  </a:cubicBezTo>
                  <a:close/>
                  <a:moveTo>
                    <a:pt x="2638937" y="2103641"/>
                  </a:moveTo>
                  <a:cubicBezTo>
                    <a:pt x="2638937" y="2127771"/>
                    <a:pt x="2619887" y="2146821"/>
                    <a:pt x="2595757" y="2146821"/>
                  </a:cubicBezTo>
                  <a:lnTo>
                    <a:pt x="97790" y="2146821"/>
                  </a:lnTo>
                  <a:cubicBezTo>
                    <a:pt x="78740" y="2146821"/>
                    <a:pt x="62230" y="2134121"/>
                    <a:pt x="57150" y="2116341"/>
                  </a:cubicBezTo>
                  <a:lnTo>
                    <a:pt x="2553847" y="2116341"/>
                  </a:lnTo>
                  <a:cubicBezTo>
                    <a:pt x="2584327" y="2116341"/>
                    <a:pt x="2609727" y="2090941"/>
                    <a:pt x="2609727" y="2060461"/>
                  </a:cubicBezTo>
                  <a:lnTo>
                    <a:pt x="2609727" y="58420"/>
                  </a:lnTo>
                  <a:cubicBezTo>
                    <a:pt x="2626237" y="64770"/>
                    <a:pt x="2638937" y="80010"/>
                    <a:pt x="2638937" y="99060"/>
                  </a:cubicBezTo>
                  <a:lnTo>
                    <a:pt x="2638937" y="2103641"/>
                  </a:lnTo>
                  <a:close/>
                </a:path>
              </a:pathLst>
            </a:custGeom>
            <a:solidFill>
              <a:srgbClr val="57FFFF"/>
            </a:solidFill>
          </p:spPr>
        </p:sp>
      </p:grpSp>
      <p:grpSp>
        <p:nvGrpSpPr>
          <p:cNvPr name="Group 11" id="11"/>
          <p:cNvGrpSpPr/>
          <p:nvPr/>
        </p:nvGrpSpPr>
        <p:grpSpPr>
          <a:xfrm rot="0">
            <a:off x="1085139" y="2076626"/>
            <a:ext cx="16117722" cy="7181674"/>
            <a:chOff x="0" y="0"/>
            <a:chExt cx="31821557" cy="14178930"/>
          </a:xfrm>
        </p:grpSpPr>
        <p:sp>
          <p:nvSpPr>
            <p:cNvPr name="Freeform 12" id="12"/>
            <p:cNvSpPr/>
            <p:nvPr/>
          </p:nvSpPr>
          <p:spPr>
            <a:xfrm flipH="false" flipV="false" rot="0">
              <a:off x="0" y="0"/>
              <a:ext cx="31821558" cy="14178930"/>
            </a:xfrm>
            <a:custGeom>
              <a:avLst/>
              <a:gdLst/>
              <a:ahLst/>
              <a:cxnLst/>
              <a:rect r="r" b="b" t="t" l="l"/>
              <a:pathLst>
                <a:path h="14178930" w="31821558">
                  <a:moveTo>
                    <a:pt x="31697098" y="59690"/>
                  </a:moveTo>
                  <a:cubicBezTo>
                    <a:pt x="31732658" y="59690"/>
                    <a:pt x="31761866" y="88900"/>
                    <a:pt x="31761866" y="124460"/>
                  </a:cubicBezTo>
                  <a:lnTo>
                    <a:pt x="31761866" y="14054469"/>
                  </a:lnTo>
                  <a:cubicBezTo>
                    <a:pt x="31761866" y="14090030"/>
                    <a:pt x="31732658" y="14119241"/>
                    <a:pt x="31697098" y="14119241"/>
                  </a:cubicBezTo>
                  <a:lnTo>
                    <a:pt x="124460" y="14119241"/>
                  </a:lnTo>
                  <a:cubicBezTo>
                    <a:pt x="88900" y="14119241"/>
                    <a:pt x="59690" y="14090030"/>
                    <a:pt x="59690" y="14054469"/>
                  </a:cubicBezTo>
                  <a:lnTo>
                    <a:pt x="59690" y="124460"/>
                  </a:lnTo>
                  <a:cubicBezTo>
                    <a:pt x="59690" y="88900"/>
                    <a:pt x="88900" y="59690"/>
                    <a:pt x="124460" y="59690"/>
                  </a:cubicBezTo>
                  <a:lnTo>
                    <a:pt x="31697098" y="59690"/>
                  </a:lnTo>
                  <a:moveTo>
                    <a:pt x="31697098" y="0"/>
                  </a:moveTo>
                  <a:lnTo>
                    <a:pt x="124460" y="0"/>
                  </a:lnTo>
                  <a:cubicBezTo>
                    <a:pt x="55880" y="0"/>
                    <a:pt x="0" y="55880"/>
                    <a:pt x="0" y="124460"/>
                  </a:cubicBezTo>
                  <a:lnTo>
                    <a:pt x="0" y="14054469"/>
                  </a:lnTo>
                  <a:cubicBezTo>
                    <a:pt x="0" y="14123050"/>
                    <a:pt x="55880" y="14178930"/>
                    <a:pt x="124460" y="14178930"/>
                  </a:cubicBezTo>
                  <a:lnTo>
                    <a:pt x="31697098" y="14178930"/>
                  </a:lnTo>
                  <a:cubicBezTo>
                    <a:pt x="31765677" y="14178930"/>
                    <a:pt x="31821558" y="14123050"/>
                    <a:pt x="31821558" y="14054469"/>
                  </a:cubicBezTo>
                  <a:lnTo>
                    <a:pt x="31821558" y="124460"/>
                  </a:lnTo>
                  <a:cubicBezTo>
                    <a:pt x="31821558" y="55880"/>
                    <a:pt x="31765677" y="0"/>
                    <a:pt x="31697098" y="0"/>
                  </a:cubicBezTo>
                  <a:close/>
                </a:path>
              </a:pathLst>
            </a:custGeom>
            <a:solidFill>
              <a:srgbClr val="FFFFFF"/>
            </a:solidFill>
          </p:spPr>
        </p:sp>
      </p:grpSp>
      <p:sp>
        <p:nvSpPr>
          <p:cNvPr name="TextBox 13" id="13"/>
          <p:cNvSpPr txBox="true"/>
          <p:nvPr/>
        </p:nvSpPr>
        <p:spPr>
          <a:xfrm rot="0">
            <a:off x="1284956" y="2170382"/>
            <a:ext cx="15889722" cy="7087918"/>
          </a:xfrm>
          <a:prstGeom prst="rect">
            <a:avLst/>
          </a:prstGeom>
        </p:spPr>
        <p:txBody>
          <a:bodyPr anchor="t" rtlCol="false" tIns="0" lIns="0" bIns="0" rIns="0">
            <a:spAutoFit/>
          </a:bodyPr>
          <a:lstStyle/>
          <a:p>
            <a:pPr algn="l" marL="541729" indent="-270864" lvl="1">
              <a:lnSpc>
                <a:spcPts val="3512"/>
              </a:lnSpc>
              <a:buFont typeface="Arial"/>
              <a:buChar char="•"/>
            </a:pPr>
            <a:r>
              <a:rPr lang="en-US" b="true" sz="2509">
                <a:solidFill>
                  <a:srgbClr val="FFFFFF"/>
                </a:solidFill>
                <a:latin typeface="Agrandir Bold"/>
                <a:ea typeface="Agrandir Bold"/>
                <a:cs typeface="Agrandir Bold"/>
                <a:sym typeface="Agrandir Bold"/>
              </a:rPr>
              <a:t>Shortest Path Problem:</a:t>
            </a:r>
          </a:p>
          <a:p>
            <a:pPr algn="l">
              <a:lnSpc>
                <a:spcPts val="3512"/>
              </a:lnSpc>
            </a:pPr>
            <a:r>
              <a:rPr lang="en-US" sz="2509" b="true">
                <a:solidFill>
                  <a:srgbClr val="FFFFFF"/>
                </a:solidFill>
                <a:latin typeface="Agrandir Bold"/>
                <a:ea typeface="Agrandir Bold"/>
                <a:cs typeface="Agrandir Bold"/>
                <a:sym typeface="Agrandir Bold"/>
              </a:rPr>
              <a:t>Shortest Path Problem adalah masalah mencari jalur terpendek antara dua titik atau simpul dalam sebuah grafik.  Masalah ini dapat dijumpai pada berbagai kasus, seperti pencarian jalur tercepat dalam labirin atau maze, yang sering digunakan untuk menguji algoritma jalur terpendek.  Untuk menyelesaikan masalah ini, bisa digunakan algoritma seperti Dijkstra dan A*.</a:t>
            </a:r>
          </a:p>
          <a:p>
            <a:pPr algn="l" marL="541729" indent="-270864" lvl="1">
              <a:lnSpc>
                <a:spcPts val="3512"/>
              </a:lnSpc>
              <a:buFont typeface="Arial"/>
              <a:buChar char="•"/>
            </a:pPr>
            <a:r>
              <a:rPr lang="en-US" b="true" sz="2509">
                <a:solidFill>
                  <a:srgbClr val="FFFFFF"/>
                </a:solidFill>
                <a:latin typeface="Agrandir Bold"/>
                <a:ea typeface="Agrandir Bold"/>
                <a:cs typeface="Agrandir Bold"/>
                <a:sym typeface="Agrandir Bold"/>
              </a:rPr>
              <a:t>Algo</a:t>
            </a:r>
            <a:r>
              <a:rPr lang="en-US" b="true" sz="2509">
                <a:solidFill>
                  <a:srgbClr val="FFFFFF"/>
                </a:solidFill>
                <a:latin typeface="Agrandir Bold"/>
                <a:ea typeface="Agrandir Bold"/>
                <a:cs typeface="Agrandir Bold"/>
                <a:sym typeface="Agrandir Bold"/>
              </a:rPr>
              <a:t>ritma Dijkstra:</a:t>
            </a:r>
          </a:p>
          <a:p>
            <a:pPr algn="l">
              <a:lnSpc>
                <a:spcPts val="3512"/>
              </a:lnSpc>
            </a:pPr>
            <a:r>
              <a:rPr lang="en-US" sz="2509" b="true">
                <a:solidFill>
                  <a:srgbClr val="FFFFFF"/>
                </a:solidFill>
                <a:latin typeface="Agrandir Bold"/>
                <a:ea typeface="Agrandir Bold"/>
                <a:cs typeface="Agrandir Bold"/>
                <a:sym typeface="Agrandir Bold"/>
              </a:rPr>
              <a:t>Dalam prosesnya, algoritma Dijkstra mengeksplorasi semua kemungkinan jalur secara sistematis untuk memastikan setiap simpul memiliki jarak terpendek dari simpul awal. Hal ini membuat kompleksitas waktu eksekusi algoritma ini relatif besar. Dalam proses eksplorasinya algoritma ini menggunakan Queue Prioritas dimana Queue ini memastikan bahwa simpul dengan jarak terpendek diproses terlebih dahulu.</a:t>
            </a:r>
          </a:p>
          <a:p>
            <a:pPr algn="l" marL="541729" indent="-270864" lvl="1">
              <a:lnSpc>
                <a:spcPts val="3512"/>
              </a:lnSpc>
              <a:buFont typeface="Arial"/>
              <a:buChar char="•"/>
            </a:pPr>
            <a:r>
              <a:rPr lang="en-US" b="true" sz="2509">
                <a:solidFill>
                  <a:srgbClr val="FFFFFF"/>
                </a:solidFill>
                <a:latin typeface="Agrandir Bold"/>
                <a:ea typeface="Agrandir Bold"/>
                <a:cs typeface="Agrandir Bold"/>
                <a:sym typeface="Agrandir Bold"/>
              </a:rPr>
              <a:t>Algoritma A*:</a:t>
            </a:r>
          </a:p>
          <a:p>
            <a:pPr algn="l">
              <a:lnSpc>
                <a:spcPts val="3512"/>
              </a:lnSpc>
            </a:pPr>
            <a:r>
              <a:rPr lang="en-US" sz="2509" b="true">
                <a:solidFill>
                  <a:srgbClr val="FFFFFF"/>
                </a:solidFill>
                <a:latin typeface="Agrandir Bold"/>
                <a:ea typeface="Agrandir Bold"/>
                <a:cs typeface="Agrandir Bold"/>
                <a:sym typeface="Agrandir Bold"/>
              </a:rPr>
              <a:t>Algoritma ini merupakan salah satu algoritma Branch &amp; Bound, yang menggunakan informasi tambahan berupa Heuristik untuk membimbing pencarian menuju simpul tujuan secara lebih efisien. Algoritma A* sering dianggap lebih efisien dibandingkan Dijkstra karena mampu memanfaatkan heuristik untuk membatasi jumlah simpul yang perlu dievaluasi.</a:t>
            </a:r>
            <a:r>
              <a:rPr lang="en-US" sz="2509" b="true">
                <a:solidFill>
                  <a:srgbClr val="FFFFFF"/>
                </a:solidFill>
                <a:latin typeface="Agrandir Bold"/>
                <a:ea typeface="Agrandir Bold"/>
                <a:cs typeface="Agrandir Bold"/>
                <a:sym typeface="Agrandir Bold"/>
              </a:rPr>
              <a:t> </a:t>
            </a:r>
          </a:p>
        </p:txBody>
      </p:sp>
      <p:sp>
        <p:nvSpPr>
          <p:cNvPr name="Freeform 14" id="14"/>
          <p:cNvSpPr/>
          <p:nvPr/>
        </p:nvSpPr>
        <p:spPr>
          <a:xfrm flipH="false" flipV="false" rot="0">
            <a:off x="16689329" y="8458965"/>
            <a:ext cx="1598671" cy="1598671"/>
          </a:xfrm>
          <a:custGeom>
            <a:avLst/>
            <a:gdLst/>
            <a:ahLst/>
            <a:cxnLst/>
            <a:rect r="r" b="b" t="t" l="l"/>
            <a:pathLst>
              <a:path h="1598671" w="1598671">
                <a:moveTo>
                  <a:pt x="0" y="0"/>
                </a:moveTo>
                <a:lnTo>
                  <a:pt x="1598671" y="0"/>
                </a:lnTo>
                <a:lnTo>
                  <a:pt x="1598671" y="1598670"/>
                </a:lnTo>
                <a:lnTo>
                  <a:pt x="0" y="15986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5" id="15"/>
          <p:cNvSpPr txBox="true"/>
          <p:nvPr/>
        </p:nvSpPr>
        <p:spPr>
          <a:xfrm rot="0">
            <a:off x="13555622" y="369051"/>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766345"/>
            <a:ext cx="7991802" cy="8491955"/>
          </a:xfrm>
          <a:custGeom>
            <a:avLst/>
            <a:gdLst/>
            <a:ahLst/>
            <a:cxnLst/>
            <a:rect r="r" b="b" t="t" l="l"/>
            <a:pathLst>
              <a:path h="8491955" w="7991802">
                <a:moveTo>
                  <a:pt x="0" y="0"/>
                </a:moveTo>
                <a:lnTo>
                  <a:pt x="7991802" y="0"/>
                </a:lnTo>
                <a:lnTo>
                  <a:pt x="7991802" y="8491955"/>
                </a:lnTo>
                <a:lnTo>
                  <a:pt x="0" y="8491955"/>
                </a:lnTo>
                <a:lnTo>
                  <a:pt x="0" y="0"/>
                </a:lnTo>
                <a:close/>
              </a:path>
            </a:pathLst>
          </a:custGeom>
          <a:blipFill>
            <a:blip r:embed="rId2"/>
            <a:stretch>
              <a:fillRect l="0" t="0" r="0" b="0"/>
            </a:stretch>
          </a:blipFill>
        </p:spPr>
      </p:sp>
      <p:sp>
        <p:nvSpPr>
          <p:cNvPr name="TextBox 3" id="3"/>
          <p:cNvSpPr txBox="true"/>
          <p:nvPr/>
        </p:nvSpPr>
        <p:spPr>
          <a:xfrm rot="0">
            <a:off x="671757" y="756820"/>
            <a:ext cx="8169215" cy="961954"/>
          </a:xfrm>
          <a:prstGeom prst="rect">
            <a:avLst/>
          </a:prstGeom>
        </p:spPr>
        <p:txBody>
          <a:bodyPr anchor="t" rtlCol="false" tIns="0" lIns="0" bIns="0" rIns="0">
            <a:spAutoFit/>
          </a:bodyPr>
          <a:lstStyle/>
          <a:p>
            <a:pPr algn="l">
              <a:lnSpc>
                <a:spcPts val="3586"/>
              </a:lnSpc>
            </a:pPr>
            <a:r>
              <a:rPr lang="en-US" b="true" sz="3260">
                <a:solidFill>
                  <a:srgbClr val="FFFFFF"/>
                </a:solidFill>
                <a:latin typeface="Horizon"/>
                <a:ea typeface="Horizon"/>
                <a:cs typeface="Horizon"/>
                <a:sym typeface="Horizon"/>
              </a:rPr>
              <a:t>ALGORITMA PRIM YANG DIMODIFIKASI</a:t>
            </a:r>
          </a:p>
        </p:txBody>
      </p:sp>
      <p:sp>
        <p:nvSpPr>
          <p:cNvPr name="TextBox 4" id="4"/>
          <p:cNvSpPr txBox="true"/>
          <p:nvPr/>
        </p:nvSpPr>
        <p:spPr>
          <a:xfrm rot="0">
            <a:off x="671757" y="1931414"/>
            <a:ext cx="7585891" cy="2476500"/>
          </a:xfrm>
          <a:prstGeom prst="rect">
            <a:avLst/>
          </a:prstGeom>
        </p:spPr>
        <p:txBody>
          <a:bodyPr anchor="t" rtlCol="false" tIns="0" lIns="0" bIns="0" rIns="0">
            <a:spAutoFit/>
          </a:bodyPr>
          <a:lstStyle/>
          <a:p>
            <a:pPr algn="l">
              <a:lnSpc>
                <a:spcPts val="2712"/>
              </a:lnSpc>
            </a:pPr>
            <a:r>
              <a:rPr lang="en-US" sz="2260">
                <a:solidFill>
                  <a:srgbClr val="FFFFFF"/>
                </a:solidFill>
                <a:latin typeface="Agrandir"/>
                <a:ea typeface="Agrandir"/>
                <a:cs typeface="Agrandir"/>
                <a:sym typeface="Agrandir"/>
              </a:rPr>
              <a:t>digunakan untuk menghasilkan labirin acak dengan jalur yang kompleks. Berikut adalah langkah-langkah kerja algoritma dan implementasi kodenya.</a:t>
            </a:r>
          </a:p>
          <a:p>
            <a:pPr algn="l">
              <a:lnSpc>
                <a:spcPts val="2712"/>
              </a:lnSpc>
            </a:pPr>
          </a:p>
          <a:p>
            <a:pPr algn="l" marL="488010" indent="-244005" lvl="1">
              <a:lnSpc>
                <a:spcPts val="2712"/>
              </a:lnSpc>
              <a:buAutoNum type="arabicPeriod" startAt="1"/>
            </a:pPr>
            <a:r>
              <a:rPr lang="en-US" sz="2260">
                <a:solidFill>
                  <a:srgbClr val="FFFFFF"/>
                </a:solidFill>
                <a:latin typeface="Agrandir"/>
                <a:ea typeface="Agrandir"/>
                <a:cs typeface="Agrandir"/>
                <a:sym typeface="Agrandir"/>
              </a:rPr>
              <a:t>Inisialisasi: Grid dibuat dengan dinding penuh, simpul awal dipilih, dan dinding awal dimasukkan ke daftar.</a:t>
            </a:r>
          </a:p>
          <a:p>
            <a:pPr algn="l">
              <a:lnSpc>
                <a:spcPts val="2712"/>
              </a:lnSpc>
              <a:spcBef>
                <a:spcPct val="0"/>
              </a:spcBef>
            </a:pPr>
          </a:p>
        </p:txBody>
      </p:sp>
      <p:sp>
        <p:nvSpPr>
          <p:cNvPr name="TextBox 5" id="5"/>
          <p:cNvSpPr txBox="true"/>
          <p:nvPr/>
        </p:nvSpPr>
        <p:spPr>
          <a:xfrm rot="0">
            <a:off x="963419" y="4331714"/>
            <a:ext cx="7585891" cy="419100"/>
          </a:xfrm>
          <a:prstGeom prst="rect">
            <a:avLst/>
          </a:prstGeom>
        </p:spPr>
        <p:txBody>
          <a:bodyPr anchor="t" rtlCol="false" tIns="0" lIns="0" bIns="0" rIns="0">
            <a:spAutoFit/>
          </a:bodyPr>
          <a:lstStyle/>
          <a:p>
            <a:pPr algn="l">
              <a:lnSpc>
                <a:spcPts val="2712"/>
              </a:lnSpc>
              <a:spcBef>
                <a:spcPct val="0"/>
              </a:spcBef>
            </a:pPr>
            <a:r>
              <a:rPr lang="en-US" sz="2260">
                <a:solidFill>
                  <a:srgbClr val="FFFFFF"/>
                </a:solidFill>
                <a:latin typeface="Agrandir"/>
                <a:ea typeface="Agrandir"/>
                <a:cs typeface="Agrandir"/>
                <a:sym typeface="Agrandir"/>
              </a:rPr>
              <a:t>2.  Pemilihan dinding secara acak</a:t>
            </a:r>
          </a:p>
        </p:txBody>
      </p:sp>
      <p:sp>
        <p:nvSpPr>
          <p:cNvPr name="TextBox 6" id="6"/>
          <p:cNvSpPr txBox="true"/>
          <p:nvPr/>
        </p:nvSpPr>
        <p:spPr>
          <a:xfrm rot="0">
            <a:off x="963419" y="5249500"/>
            <a:ext cx="7148566" cy="1447800"/>
          </a:xfrm>
          <a:prstGeom prst="rect">
            <a:avLst/>
          </a:prstGeom>
        </p:spPr>
        <p:txBody>
          <a:bodyPr anchor="t" rtlCol="false" tIns="0" lIns="0" bIns="0" rIns="0">
            <a:spAutoFit/>
          </a:bodyPr>
          <a:lstStyle/>
          <a:p>
            <a:pPr algn="l">
              <a:lnSpc>
                <a:spcPts val="2712"/>
              </a:lnSpc>
              <a:spcBef>
                <a:spcPct val="0"/>
              </a:spcBef>
            </a:pPr>
            <a:r>
              <a:rPr lang="en-US" sz="2260">
                <a:solidFill>
                  <a:srgbClr val="FFFFFF"/>
                </a:solidFill>
                <a:latin typeface="Agrandir"/>
                <a:ea typeface="Agrandir"/>
                <a:cs typeface="Agrandir"/>
                <a:sym typeface="Agrandir"/>
              </a:rPr>
              <a:t>3.  Pemilihan dinding secara acak dan Setiap kali dinding dihapus, algoritma menggambar ulang labirin untuk memvisualisasikan prosesnya secara bertahap.</a:t>
            </a:r>
          </a:p>
        </p:txBody>
      </p:sp>
      <p:sp>
        <p:nvSpPr>
          <p:cNvPr name="TextBox 7" id="7"/>
          <p:cNvSpPr txBox="true"/>
          <p:nvPr/>
        </p:nvSpPr>
        <p:spPr>
          <a:xfrm rot="0">
            <a:off x="13659656" y="119001"/>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01010"/>
        </a:solidFill>
      </p:bgPr>
    </p:bg>
    <p:spTree>
      <p:nvGrpSpPr>
        <p:cNvPr id="1" name=""/>
        <p:cNvGrpSpPr/>
        <p:nvPr/>
      </p:nvGrpSpPr>
      <p:grpSpPr>
        <a:xfrm>
          <a:off x="0" y="0"/>
          <a:ext cx="0" cy="0"/>
          <a:chOff x="0" y="0"/>
          <a:chExt cx="0" cy="0"/>
        </a:xfrm>
      </p:grpSpPr>
      <p:grpSp>
        <p:nvGrpSpPr>
          <p:cNvPr name="Group 2" id="2"/>
          <p:cNvGrpSpPr/>
          <p:nvPr/>
        </p:nvGrpSpPr>
        <p:grpSpPr>
          <a:xfrm rot="0">
            <a:off x="1028700" y="1778820"/>
            <a:ext cx="16230600" cy="7845684"/>
            <a:chOff x="0" y="0"/>
            <a:chExt cx="40004523" cy="19337722"/>
          </a:xfrm>
        </p:grpSpPr>
        <p:sp>
          <p:nvSpPr>
            <p:cNvPr name="Freeform 3" id="3"/>
            <p:cNvSpPr/>
            <p:nvPr/>
          </p:nvSpPr>
          <p:spPr>
            <a:xfrm flipH="false" flipV="false" rot="0">
              <a:off x="31750" y="31750"/>
              <a:ext cx="39941023" cy="19274222"/>
            </a:xfrm>
            <a:custGeom>
              <a:avLst/>
              <a:gdLst/>
              <a:ahLst/>
              <a:cxnLst/>
              <a:rect r="r" b="b" t="t" l="l"/>
              <a:pathLst>
                <a:path h="19274222" w="39941023">
                  <a:moveTo>
                    <a:pt x="39848312" y="19274222"/>
                  </a:moveTo>
                  <a:lnTo>
                    <a:pt x="92710" y="19274222"/>
                  </a:lnTo>
                  <a:cubicBezTo>
                    <a:pt x="41910" y="19274222"/>
                    <a:pt x="0" y="19232313"/>
                    <a:pt x="0" y="19181513"/>
                  </a:cubicBezTo>
                  <a:lnTo>
                    <a:pt x="0" y="92710"/>
                  </a:lnTo>
                  <a:cubicBezTo>
                    <a:pt x="0" y="41910"/>
                    <a:pt x="41910" y="0"/>
                    <a:pt x="92710" y="0"/>
                  </a:cubicBezTo>
                  <a:lnTo>
                    <a:pt x="39847044" y="0"/>
                  </a:lnTo>
                  <a:cubicBezTo>
                    <a:pt x="39897844" y="0"/>
                    <a:pt x="39939754" y="41910"/>
                    <a:pt x="39939754" y="92710"/>
                  </a:cubicBezTo>
                  <a:lnTo>
                    <a:pt x="39939754" y="19180243"/>
                  </a:lnTo>
                  <a:cubicBezTo>
                    <a:pt x="39941023" y="19232313"/>
                    <a:pt x="39899112" y="19274222"/>
                    <a:pt x="39848312" y="19274222"/>
                  </a:cubicBezTo>
                  <a:close/>
                </a:path>
              </a:pathLst>
            </a:custGeom>
            <a:solidFill>
              <a:srgbClr val="101010"/>
            </a:solidFill>
          </p:spPr>
        </p:sp>
        <p:sp>
          <p:nvSpPr>
            <p:cNvPr name="Freeform 4" id="4"/>
            <p:cNvSpPr/>
            <p:nvPr/>
          </p:nvSpPr>
          <p:spPr>
            <a:xfrm flipH="false" flipV="false" rot="0">
              <a:off x="0" y="0"/>
              <a:ext cx="40004523" cy="19337722"/>
            </a:xfrm>
            <a:custGeom>
              <a:avLst/>
              <a:gdLst/>
              <a:ahLst/>
              <a:cxnLst/>
              <a:rect r="r" b="b" t="t" l="l"/>
              <a:pathLst>
                <a:path h="19337722" w="40004523">
                  <a:moveTo>
                    <a:pt x="39880062" y="59690"/>
                  </a:moveTo>
                  <a:cubicBezTo>
                    <a:pt x="39915623" y="59690"/>
                    <a:pt x="39944833" y="88900"/>
                    <a:pt x="39944833" y="124460"/>
                  </a:cubicBezTo>
                  <a:lnTo>
                    <a:pt x="39944833" y="19213263"/>
                  </a:lnTo>
                  <a:cubicBezTo>
                    <a:pt x="39944833" y="19248822"/>
                    <a:pt x="39915623" y="19278033"/>
                    <a:pt x="39880062" y="19278033"/>
                  </a:cubicBezTo>
                  <a:lnTo>
                    <a:pt x="124460" y="19278033"/>
                  </a:lnTo>
                  <a:cubicBezTo>
                    <a:pt x="88900" y="19278033"/>
                    <a:pt x="59690" y="19248822"/>
                    <a:pt x="59690" y="19213263"/>
                  </a:cubicBezTo>
                  <a:lnTo>
                    <a:pt x="59690" y="124460"/>
                  </a:lnTo>
                  <a:cubicBezTo>
                    <a:pt x="59690" y="88900"/>
                    <a:pt x="88900" y="59690"/>
                    <a:pt x="124460" y="59690"/>
                  </a:cubicBezTo>
                  <a:lnTo>
                    <a:pt x="39880065" y="59690"/>
                  </a:lnTo>
                  <a:moveTo>
                    <a:pt x="39880065" y="0"/>
                  </a:moveTo>
                  <a:lnTo>
                    <a:pt x="124460" y="0"/>
                  </a:lnTo>
                  <a:cubicBezTo>
                    <a:pt x="55880" y="0"/>
                    <a:pt x="0" y="55880"/>
                    <a:pt x="0" y="124460"/>
                  </a:cubicBezTo>
                  <a:lnTo>
                    <a:pt x="0" y="19213263"/>
                  </a:lnTo>
                  <a:cubicBezTo>
                    <a:pt x="0" y="19281843"/>
                    <a:pt x="55880" y="19337722"/>
                    <a:pt x="124460" y="19337722"/>
                  </a:cubicBezTo>
                  <a:lnTo>
                    <a:pt x="39880065" y="19337722"/>
                  </a:lnTo>
                  <a:cubicBezTo>
                    <a:pt x="39948644" y="19337722"/>
                    <a:pt x="40004523" y="19281843"/>
                    <a:pt x="40004523" y="19213263"/>
                  </a:cubicBezTo>
                  <a:lnTo>
                    <a:pt x="40004523" y="124460"/>
                  </a:lnTo>
                  <a:cubicBezTo>
                    <a:pt x="40004523" y="55880"/>
                    <a:pt x="39948644" y="0"/>
                    <a:pt x="39880065" y="0"/>
                  </a:cubicBezTo>
                  <a:close/>
                </a:path>
              </a:pathLst>
            </a:custGeom>
            <a:solidFill>
              <a:srgbClr val="FFFFFF"/>
            </a:solidFill>
          </p:spPr>
        </p:sp>
      </p:grpSp>
      <p:sp>
        <p:nvSpPr>
          <p:cNvPr name="Freeform 5" id="5"/>
          <p:cNvSpPr/>
          <p:nvPr/>
        </p:nvSpPr>
        <p:spPr>
          <a:xfrm flipH="false" flipV="false" rot="0">
            <a:off x="14539001" y="390701"/>
            <a:ext cx="1183483" cy="1183234"/>
          </a:xfrm>
          <a:custGeom>
            <a:avLst/>
            <a:gdLst/>
            <a:ahLst/>
            <a:cxnLst/>
            <a:rect r="r" b="b" t="t" l="l"/>
            <a:pathLst>
              <a:path h="1183234" w="1183483">
                <a:moveTo>
                  <a:pt x="0" y="0"/>
                </a:moveTo>
                <a:lnTo>
                  <a:pt x="1183482" y="0"/>
                </a:lnTo>
                <a:lnTo>
                  <a:pt x="1183482" y="1183235"/>
                </a:lnTo>
                <a:lnTo>
                  <a:pt x="0" y="1183235"/>
                </a:lnTo>
                <a:lnTo>
                  <a:pt x="0" y="0"/>
                </a:lnTo>
                <a:close/>
              </a:path>
            </a:pathLst>
          </a:custGeom>
          <a:blipFill>
            <a:blip r:embed="rId2">
              <a:extLst>
                <a:ext uri="{96DAC541-7B7A-43D3-8B79-37D633B846F1}">
                  <asvg:svgBlip xmlns:asvg="http://schemas.microsoft.com/office/drawing/2016/SVG/main" r:embed="rId3"/>
                </a:ext>
              </a:extLst>
            </a:blip>
            <a:stretch>
              <a:fillRect l="0" t="-10" r="0" b="-10"/>
            </a:stretch>
          </a:blipFill>
        </p:spPr>
      </p:sp>
      <p:sp>
        <p:nvSpPr>
          <p:cNvPr name="Freeform 6" id="6"/>
          <p:cNvSpPr/>
          <p:nvPr/>
        </p:nvSpPr>
        <p:spPr>
          <a:xfrm flipH="false" flipV="false" rot="0">
            <a:off x="16075817" y="390701"/>
            <a:ext cx="1183483" cy="1183234"/>
          </a:xfrm>
          <a:custGeom>
            <a:avLst/>
            <a:gdLst/>
            <a:ahLst/>
            <a:cxnLst/>
            <a:rect r="r" b="b" t="t" l="l"/>
            <a:pathLst>
              <a:path h="1183234" w="1183483">
                <a:moveTo>
                  <a:pt x="0" y="0"/>
                </a:moveTo>
                <a:lnTo>
                  <a:pt x="1183483" y="0"/>
                </a:lnTo>
                <a:lnTo>
                  <a:pt x="1183483" y="1183235"/>
                </a:lnTo>
                <a:lnTo>
                  <a:pt x="0" y="1183235"/>
                </a:lnTo>
                <a:lnTo>
                  <a:pt x="0" y="0"/>
                </a:lnTo>
                <a:close/>
              </a:path>
            </a:pathLst>
          </a:custGeom>
          <a:blipFill>
            <a:blip r:embed="rId4">
              <a:extLst>
                <a:ext uri="{96DAC541-7B7A-43D3-8B79-37D633B846F1}">
                  <asvg:svgBlip xmlns:asvg="http://schemas.microsoft.com/office/drawing/2016/SVG/main" r:embed="rId5"/>
                </a:ext>
              </a:extLst>
            </a:blip>
            <a:stretch>
              <a:fillRect l="0" t="-10" r="0" b="-10"/>
            </a:stretch>
          </a:blipFill>
        </p:spPr>
      </p:sp>
      <p:pic>
        <p:nvPicPr>
          <p:cNvPr name="Picture 7" id="7">
            <a:hlinkClick action="ppaction://media"/>
          </p:cNvPr>
          <p:cNvPicPr>
            <a:picLocks noChangeAspect="true"/>
          </p:cNvPicPr>
          <p:nvPr>
            <a:videoFile r:link="rId7"/>
            <p:extLst>
              <p:ext uri="{DAA4B4D4-6D71-4841-9C94-3DE7FCFB9230}">
                <p14:media xmlns:p14="http://schemas.microsoft.com/office/powerpoint/2010/main" r:embed="rId8"/>
              </p:ext>
            </p:extLst>
          </p:nvPr>
        </p:nvPicPr>
        <p:blipFill>
          <a:blip r:embed="rId6"/>
          <a:srcRect l="0" t="0" r="0" b="0"/>
          <a:stretch>
            <a:fillRect/>
          </a:stretch>
        </p:blipFill>
        <p:spPr>
          <a:xfrm flipH="false" flipV="false" rot="0">
            <a:off x="1558831" y="1909078"/>
            <a:ext cx="15170338" cy="7585169"/>
          </a:xfrm>
          <a:prstGeom prst="rect">
            <a:avLst/>
          </a:prstGeom>
        </p:spPr>
      </p:pic>
      <p:sp>
        <p:nvSpPr>
          <p:cNvPr name="TextBox 8" id="8"/>
          <p:cNvSpPr txBox="true"/>
          <p:nvPr/>
        </p:nvSpPr>
        <p:spPr>
          <a:xfrm rot="0">
            <a:off x="1028700" y="671601"/>
            <a:ext cx="13156967" cy="902335"/>
          </a:xfrm>
          <a:prstGeom prst="rect">
            <a:avLst/>
          </a:prstGeom>
        </p:spPr>
        <p:txBody>
          <a:bodyPr anchor="t" rtlCol="false" tIns="0" lIns="0" bIns="0" rIns="0">
            <a:spAutoFit/>
          </a:bodyPr>
          <a:lstStyle/>
          <a:p>
            <a:pPr algn="l">
              <a:lnSpc>
                <a:spcPts val="6380"/>
              </a:lnSpc>
            </a:pPr>
            <a:r>
              <a:rPr lang="en-US" b="true" sz="5800">
                <a:solidFill>
                  <a:srgbClr val="FFFFFF"/>
                </a:solidFill>
                <a:latin typeface="Horizon"/>
                <a:ea typeface="Horizon"/>
                <a:cs typeface="Horizon"/>
                <a:sym typeface="Horizon"/>
              </a:rPr>
              <a:t>EKSEKUSI ALGORITMA</a:t>
            </a:r>
          </a:p>
        </p:txBody>
      </p:sp>
      <p:sp>
        <p:nvSpPr>
          <p:cNvPr name="TextBox 9" id="9"/>
          <p:cNvSpPr txBox="true"/>
          <p:nvPr/>
        </p:nvSpPr>
        <p:spPr>
          <a:xfrm rot="0">
            <a:off x="13755962" y="252501"/>
            <a:ext cx="3933043" cy="438150"/>
          </a:xfrm>
          <a:prstGeom prst="rect">
            <a:avLst/>
          </a:prstGeom>
        </p:spPr>
        <p:txBody>
          <a:bodyPr anchor="t" rtlCol="false" tIns="0" lIns="0" bIns="0" rIns="0">
            <a:spAutoFit/>
          </a:bodyPr>
          <a:lstStyle/>
          <a:p>
            <a:pPr algn="r" marL="0" indent="0" lvl="0">
              <a:lnSpc>
                <a:spcPts val="2879"/>
              </a:lnSpc>
            </a:pPr>
            <a:r>
              <a:rPr lang="en-US" sz="2400">
                <a:solidFill>
                  <a:srgbClr val="FFFFFF"/>
                </a:solidFill>
                <a:latin typeface="Agrandir"/>
                <a:ea typeface="Agrandir"/>
                <a:cs typeface="Agrandir"/>
                <a:sym typeface="Agrandir"/>
              </a:rPr>
              <a:t>KELOMPOK 4</a:t>
            </a:r>
          </a:p>
        </p:txBody>
      </p:sp>
    </p:spTree>
  </p:cSld>
  <p:clrMapOvr>
    <a:masterClrMapping/>
  </p:clrMapOvr>
  <p:timing>
    <p:tnLst>
      <p:par>
        <p:cTn dur="indefinite" restart="never" nodeType="tmRoot">
          <p:childTnLst>
            <p:video>
              <p:cMediaNode vol="100000">
                <p:cTn fill="hold" display="false">
                  <p:stCondLst>
                    <p:cond delay="indefinite"/>
                  </p:stCondLst>
                </p:cTn>
                <p:tgtEl>
                  <p:spTgt spid="7"/>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DAGbSuZxKQE</dc:identifier>
  <dcterms:modified xsi:type="dcterms:W3CDTF">2011-08-01T06:04:30Z</dcterms:modified>
  <cp:revision>1</cp:revision>
  <dc:title>Analisis Kompetitif</dc:title>
</cp:coreProperties>
</file>

<file path=docProps/thumbnail.jpeg>
</file>